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8" r:id="rId2"/>
    <p:sldId id="257" r:id="rId3"/>
    <p:sldId id="269" r:id="rId4"/>
    <p:sldId id="270" r:id="rId5"/>
    <p:sldId id="272" r:id="rId6"/>
    <p:sldId id="271" r:id="rId7"/>
    <p:sldId id="27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316F9CB-1609-4889-A843-889C93C65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4213B-8F94-4F16-A97A-8ED2DC375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A13DF-A651-465D-9C1E-2708A170D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9B0B0-71D0-4094-B4B3-E6C16C81A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5058F-26AF-4AC1-AB75-E6CCB6966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CF2D0-CD87-4F15-BF22-D1E0662E8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BFEC6-D39E-4B5F-96CD-3DC386B27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EB4D6-9D4A-45D5-BFAC-B654D5174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5AC8D-E676-48F1-AD1D-E869B2764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98EA9-04B6-40F1-9670-934D5DDDE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564D-1600-4789-8B35-B823BD85B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3D5D-91F7-4FAB-B0A2-80EA4C726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98F26-6144-493F-8D39-28FAEC0A1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1999-C301-4957-BDE0-4000D553B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A50B2E6A-E4DC-47EE-B9FF-4D9E31D05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" grpId="0"/>
      <p:bldP spid="937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37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3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37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3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37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3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37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3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3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37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37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937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14375" y="285750"/>
            <a:ext cx="7772400" cy="1736725"/>
          </a:xfrm>
          <a:solidFill>
            <a:schemeClr val="accent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Урок 1.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C000"/>
                </a:solidFill>
              </a:rPr>
              <a:t>Формирование системы военного образования в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285750" y="2143125"/>
            <a:ext cx="8643938" cy="42862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Темы урока</a:t>
            </a:r>
          </a:p>
          <a:p>
            <a:pPr eaLnBrk="1" hangingPunct="1">
              <a:defRPr/>
            </a:pPr>
            <a:endParaRPr lang="ru-RU" dirty="0" smtClean="0"/>
          </a:p>
          <a:p>
            <a:pPr algn="just" eaLnBrk="1" hangingPunct="1">
              <a:defRPr/>
            </a:pPr>
            <a:r>
              <a:rPr lang="ru-RU" sz="2400" b="1" dirty="0" smtClean="0"/>
              <a:t>1. История создания системы военного образования  в России</a:t>
            </a:r>
          </a:p>
          <a:p>
            <a:pPr algn="just" eaLnBrk="1" hangingPunct="1">
              <a:defRPr/>
            </a:pPr>
            <a:r>
              <a:rPr lang="ru-RU" sz="2400" b="1" dirty="0" smtClean="0"/>
              <a:t>2. Первые военно-учебные заведения</a:t>
            </a:r>
          </a:p>
          <a:p>
            <a:pPr algn="just" eaLnBrk="1" hangingPunct="1">
              <a:defRPr/>
            </a:pPr>
            <a:r>
              <a:rPr lang="ru-RU" sz="2400" b="1" dirty="0" smtClean="0"/>
              <a:t>3.Основные дисциплины преподаваемые в военных школах</a:t>
            </a:r>
          </a:p>
          <a:p>
            <a:pPr marL="342900" indent="-342900" algn="just" eaLnBrk="1" hangingPunct="1">
              <a:buFont typeface="Arial" charset="0"/>
              <a:buAutoNum type="arabicPeriod" startAt="3"/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Русская военная школа</a:t>
            </a: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142875" y="1571625"/>
            <a:ext cx="5999163" cy="5068888"/>
          </a:xfrm>
        </p:spPr>
        <p:txBody>
          <a:bodyPr/>
          <a:lstStyle/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dirty="0" smtClean="0"/>
              <a:t>Цель создания системы военного образования – подготовка профессиональных кадров  к службе Отечеству.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dirty="0" smtClean="0"/>
              <a:t>Система военного образования в России начала складываться в период реформ Петра Великого.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dirty="0" smtClean="0"/>
              <a:t>Создавая новую для России вооруженную силу, он прежде всего сформировал систему подготовки командных кадров. 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600" dirty="0" smtClean="0"/>
          </a:p>
        </p:txBody>
      </p:sp>
      <p:pic>
        <p:nvPicPr>
          <p:cNvPr id="4100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43625" y="1500188"/>
            <a:ext cx="2754313" cy="4243387"/>
          </a:xfrm>
          <a:noFill/>
        </p:spPr>
      </p:pic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Первые военно-учебные заведения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1143000"/>
            <a:ext cx="5770563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Первым  военно-учебным заведением  в России можно  считать учрежденную Петром 1  в 1698 году при  Пушкарском Приказе школу «цифири и землемерия».  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000" dirty="0" smtClean="0"/>
              <a:t>Московская  школа математических и </a:t>
            </a:r>
            <a:r>
              <a:rPr lang="ru-RU" sz="2000" dirty="0" err="1" smtClean="0"/>
              <a:t>навигацких</a:t>
            </a:r>
            <a:r>
              <a:rPr lang="ru-RU" sz="2000" dirty="0" smtClean="0"/>
              <a:t> наук выпускала из своих стен специалистов военно-морского флота, судостроителей, геодезистов, инженеров.  С 1700 по 1715 гг. школа была расположена в помещении Сухаревской башни, в последствии, для школы было отведено другое здание. В школу  принимались подростки и юноши 12-20 лет всех сословий кроме крепостных. Нуждающиеся, находились на полном обеспечении. 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3625" y="1600200"/>
            <a:ext cx="2698750" cy="449897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714500"/>
            <a:ext cx="2500313" cy="428625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Военные школы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1214438"/>
            <a:ext cx="4556125" cy="521493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Впоследствии  были открыты школы для подготовки военных кадров. Для пехотных частей офицеров готовили </a:t>
            </a:r>
            <a:r>
              <a:rPr lang="ru-RU" sz="1800" dirty="0" err="1" smtClean="0"/>
              <a:t>Лейб-Гвардии</a:t>
            </a:r>
            <a:r>
              <a:rPr lang="ru-RU" sz="1800" dirty="0" smtClean="0"/>
              <a:t> Преображенский и Семеновский полки, содержав­шиеся по двойному штату, для кавалерии — </a:t>
            </a:r>
            <a:r>
              <a:rPr lang="ru-RU" sz="1800" dirty="0" err="1" smtClean="0"/>
              <a:t>лейб-регимент</a:t>
            </a:r>
            <a:r>
              <a:rPr lang="ru-RU" sz="1800" dirty="0" smtClean="0"/>
              <a:t>, которым сначала был </a:t>
            </a:r>
            <a:r>
              <a:rPr lang="ru-RU" sz="1800" dirty="0" err="1" smtClean="0"/>
              <a:t>С.-Петербургский</a:t>
            </a:r>
            <a:r>
              <a:rPr lang="ru-RU" sz="1800" dirty="0" smtClean="0"/>
              <a:t> драгунский, а затем стал </a:t>
            </a:r>
            <a:r>
              <a:rPr lang="ru-RU" sz="1800" dirty="0" err="1" smtClean="0"/>
              <a:t>Кронштадский</a:t>
            </a:r>
            <a:r>
              <a:rPr lang="ru-RU" sz="1800" dirty="0" smtClean="0"/>
              <a:t> драгунский полк; для артиллерии, инженерных формирований и флотских экипажей — намеренно учрежденные в Москве и С.-Петербурге школы: </a:t>
            </a:r>
            <a:r>
              <a:rPr lang="ru-RU" sz="1800" dirty="0" err="1" smtClean="0"/>
              <a:t>Навигацкая</a:t>
            </a:r>
            <a:r>
              <a:rPr lang="ru-RU" sz="1800" dirty="0" smtClean="0"/>
              <a:t> (1701 г.) , 2 артиллерийские (1712 и 1721 гг.) и 3 инженерные (1712, 1719 и 1722 гг.).</a:t>
            </a:r>
          </a:p>
          <a:p>
            <a:pPr eaLnBrk="1" hangingPunct="1">
              <a:defRPr/>
            </a:pPr>
            <a:endParaRPr lang="ru-RU" sz="16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6149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1357313"/>
            <a:ext cx="25241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3286125"/>
            <a:ext cx="21050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Основные виды учебных заведений</a:t>
            </a:r>
          </a:p>
        </p:txBody>
      </p:sp>
      <p:sp>
        <p:nvSpPr>
          <p:cNvPr id="5" name="Тройная стрелка влево/вправо/вверх 4"/>
          <p:cNvSpPr/>
          <p:nvPr/>
        </p:nvSpPr>
        <p:spPr>
          <a:xfrm rot="10800000">
            <a:off x="3643306" y="2500306"/>
            <a:ext cx="1724234" cy="1091301"/>
          </a:xfrm>
          <a:prstGeom prst="leftRight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14313" y="1714500"/>
            <a:ext cx="3143250" cy="2286000"/>
          </a:xfrm>
          <a:prstGeom prst="flowChartAlternateProcess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571736" y="4357694"/>
            <a:ext cx="3857625" cy="2071687"/>
          </a:xfrm>
          <a:prstGeom prst="flowChartAlternateProcess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572132" y="1643050"/>
            <a:ext cx="3214687" cy="2214563"/>
          </a:xfrm>
          <a:prstGeom prst="flowChartAlternateProcess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2) готовящие для поступления в заведения первой группы; </a:t>
            </a: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500063" y="1928813"/>
            <a:ext cx="2714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непосредственно готовящие офицеров (выпускающие своих воспитанников офицерами или с правами на офицерский чин);</a:t>
            </a:r>
          </a:p>
        </p:txBody>
      </p:sp>
      <p:sp>
        <p:nvSpPr>
          <p:cNvPr id="7178" name="Rectangle 2"/>
          <p:cNvSpPr>
            <a:spLocks noChangeArrowheads="1"/>
          </p:cNvSpPr>
          <p:nvPr/>
        </p:nvSpPr>
        <p:spPr bwMode="auto">
          <a:xfrm>
            <a:off x="2928926" y="4786322"/>
            <a:ext cx="3571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/>
            <a:r>
              <a:rPr lang="ru-RU" sz="1600" dirty="0">
                <a:latin typeface="Arial" charset="0"/>
                <a:cs typeface="Times New Roman" pitchFamily="18" charset="0"/>
              </a:rPr>
              <a:t>3</a:t>
            </a:r>
            <a:r>
              <a:rPr lang="ru-RU" dirty="0"/>
              <a:t>) занимающиеся повышением квалификации и переподготовкой лиц, уже имеющих офицерские чины.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Основные дисциплины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714375" y="1785938"/>
            <a:ext cx="3286125" cy="4429125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929188" y="1714500"/>
            <a:ext cx="3143250" cy="4429125"/>
          </a:xfrm>
          <a:prstGeom prst="vertic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1571625" y="185737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</a:rPr>
              <a:t>Военные </a:t>
            </a: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5857875" y="1785938"/>
            <a:ext cx="192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FF00"/>
                </a:solidFill>
              </a:rPr>
              <a:t>Гражданские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1214438" y="2714625"/>
            <a:ext cx="2428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/>
              <a:t>Навигация</a:t>
            </a:r>
          </a:p>
          <a:p>
            <a:pPr marL="342900" indent="-342900">
              <a:buFontTx/>
              <a:buAutoNum type="arabicPeriod"/>
            </a:pPr>
            <a:r>
              <a:rPr lang="ru-RU" b="1"/>
              <a:t>Фортификация</a:t>
            </a:r>
          </a:p>
          <a:p>
            <a:pPr marL="342900" indent="-342900">
              <a:buFontTx/>
              <a:buAutoNum type="arabicPeriod"/>
            </a:pPr>
            <a:r>
              <a:rPr lang="ru-RU" b="1"/>
              <a:t>Военная экзертиция</a:t>
            </a:r>
          </a:p>
          <a:p>
            <a:pPr marL="342900" indent="-342900"/>
            <a:r>
              <a:rPr lang="ru-RU" b="1"/>
              <a:t>(строевая и военная  подготовка)</a:t>
            </a:r>
          </a:p>
          <a:p>
            <a:pPr marL="342900" indent="-342900"/>
            <a:endParaRPr lang="ru-RU"/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5500688" y="2643188"/>
            <a:ext cx="20716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/>
              <a:t>Чтение</a:t>
            </a:r>
          </a:p>
          <a:p>
            <a:pPr marL="342900" indent="-342900">
              <a:buFontTx/>
              <a:buAutoNum type="arabicPeriod"/>
            </a:pPr>
            <a:r>
              <a:rPr lang="ru-RU" b="1"/>
              <a:t>Основы грамматики</a:t>
            </a:r>
          </a:p>
          <a:p>
            <a:pPr marL="342900" indent="-342900">
              <a:buFontTx/>
              <a:buAutoNum type="arabicPeriod"/>
            </a:pPr>
            <a:r>
              <a:rPr lang="ru-RU" b="1"/>
              <a:t>Арифметика</a:t>
            </a:r>
          </a:p>
          <a:p>
            <a:pPr marL="342900" indent="-342900">
              <a:buFontTx/>
              <a:buAutoNum type="arabicPeriod"/>
            </a:pPr>
            <a:r>
              <a:rPr lang="ru-RU" b="1"/>
              <a:t>География</a:t>
            </a:r>
          </a:p>
          <a:p>
            <a:pPr marL="342900" indent="-342900">
              <a:buFontTx/>
              <a:buAutoNum type="arabicPeriod"/>
            </a:pPr>
            <a:r>
              <a:rPr lang="ru-RU" b="1"/>
              <a:t>Астрономия</a:t>
            </a:r>
          </a:p>
          <a:p>
            <a:pPr marL="342900" indent="-342900">
              <a:buFontTx/>
              <a:buAutoNum type="arabicPeriod"/>
            </a:pPr>
            <a:r>
              <a:rPr lang="ru-RU" b="1"/>
              <a:t>Геодезия</a:t>
            </a:r>
          </a:p>
          <a:p>
            <a:pPr marL="342900" indent="-342900">
              <a:buFontTx/>
              <a:buAutoNum type="arabicPeriod"/>
            </a:pPr>
            <a:r>
              <a:rPr lang="ru-RU" b="1"/>
              <a:t>Черчение</a:t>
            </a:r>
          </a:p>
          <a:p>
            <a:pPr marL="342900" indent="-342900"/>
            <a:r>
              <a:rPr lang="ru-RU"/>
              <a:t> </a:t>
            </a:r>
          </a:p>
          <a:p>
            <a:pPr marL="342900" indent="-342900">
              <a:buFontTx/>
              <a:buAutoNum type="arabicPeriod"/>
            </a:pPr>
            <a:endParaRPr lang="ru-RU"/>
          </a:p>
          <a:p>
            <a:pPr marL="342900" indent="-342900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55000" cy="928687"/>
          </a:xfr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B050"/>
                </a:solidFill>
              </a:rPr>
              <a:t>Вопросы для повторения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857232"/>
            <a:ext cx="8556625" cy="21859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Когда и с какой целью формировались первые военно-учебные заведения? </a:t>
            </a:r>
          </a:p>
          <a:p>
            <a:pPr eaLnBrk="1" hangingPunct="1">
              <a:defRPr/>
            </a:pPr>
            <a:r>
              <a:rPr lang="ru-RU" sz="2000" dirty="0" smtClean="0"/>
              <a:t> Какие военные школы были образованы  в период правления Петра </a:t>
            </a:r>
            <a:r>
              <a:rPr lang="en-US" sz="2000" dirty="0" smtClean="0"/>
              <a:t>I</a:t>
            </a:r>
            <a:r>
              <a:rPr lang="ru-RU" sz="2000" dirty="0" smtClean="0"/>
              <a:t>? </a:t>
            </a:r>
          </a:p>
          <a:p>
            <a:pPr eaLnBrk="1" hangingPunct="1">
              <a:defRPr/>
            </a:pPr>
            <a:r>
              <a:rPr lang="ru-RU" sz="2000" dirty="0" smtClean="0"/>
              <a:t>Какие дисциплины преподавались в первых военно-учебных заведениях?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3714752"/>
            <a:ext cx="8929718" cy="328614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/>
              <a:t>Фортификация </a:t>
            </a:r>
            <a:r>
              <a:rPr lang="ru-RU" sz="1800" dirty="0" smtClean="0"/>
              <a:t>- военно-техническая наука, разрабатывающая теоретические основы и практические способы защиты войск, населения и объектов тыла от воздействия средств поражения путём строительства и использования укреплений; отрасль военно-инженерного искусства.</a:t>
            </a:r>
          </a:p>
          <a:p>
            <a:pPr eaLnBrk="1" hangingPunct="1">
              <a:defRPr/>
            </a:pPr>
            <a:r>
              <a:rPr lang="ru-RU" sz="2400" dirty="0" smtClean="0"/>
              <a:t>Навигация- </a:t>
            </a:r>
            <a:r>
              <a:rPr lang="ru-RU" sz="1800" dirty="0" smtClean="0"/>
              <a:t>раздел науки о способах проведения морских, воздушных судов и космических летательных аппаратов из одной точки пространства в другую.</a:t>
            </a:r>
          </a:p>
          <a:p>
            <a:pPr eaLnBrk="1" hangingPunct="1">
              <a:defRPr/>
            </a:pPr>
            <a:r>
              <a:rPr lang="ru-RU" sz="2400" dirty="0" smtClean="0"/>
              <a:t>Экзерциция - </a:t>
            </a:r>
            <a:r>
              <a:rPr lang="ru-RU" sz="1800" dirty="0" smtClean="0"/>
              <a:t>упражнение,  прежде  так называли тактическое  строевое  обучение войск, для производства кот. в ненастную погоду строились экзерциргаузы, ныне манежи.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28596" y="2857496"/>
            <a:ext cx="8255000" cy="92868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Исторические термины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201</TotalTime>
  <Words>435</Words>
  <Application>Microsoft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Граница</vt:lpstr>
      <vt:lpstr>Урок 1.  Формирование системы военного образования в России</vt:lpstr>
      <vt:lpstr>Русская военная школа</vt:lpstr>
      <vt:lpstr>Первые военно-учебные заведения</vt:lpstr>
      <vt:lpstr>Военные школы </vt:lpstr>
      <vt:lpstr>Основные виды учебных заведений</vt:lpstr>
      <vt:lpstr>Основные дисциплины</vt:lpstr>
      <vt:lpstr>Вопросы для повторения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кадетских корпусов</dc:title>
  <dc:creator>Anna</dc:creator>
  <cp:lastModifiedBy>Анна</cp:lastModifiedBy>
  <cp:revision>21</cp:revision>
  <dcterms:created xsi:type="dcterms:W3CDTF">2007-08-24T17:31:45Z</dcterms:created>
  <dcterms:modified xsi:type="dcterms:W3CDTF">2010-11-05T17:17:42Z</dcterms:modified>
</cp:coreProperties>
</file>