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68" r:id="rId2"/>
    <p:sldId id="257" r:id="rId3"/>
    <p:sldId id="269" r:id="rId4"/>
    <p:sldId id="270" r:id="rId5"/>
    <p:sldId id="272" r:id="rId6"/>
    <p:sldId id="271" r:id="rId7"/>
    <p:sldId id="273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4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6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7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7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8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5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7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8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9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1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8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9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0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1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2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3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4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5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7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8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9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0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1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2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3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4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5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6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7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8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9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0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2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3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4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5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6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7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8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9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0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2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3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4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6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7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8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9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0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1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2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3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4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5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6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7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8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9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0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1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4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5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6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7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8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9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0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1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3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4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5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6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7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8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9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0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1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2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3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4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5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6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7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8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9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0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1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2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4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5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6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7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8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9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0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1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2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3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4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5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6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7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8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9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0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1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0393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394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55" name="Rectangle 155"/>
          <p:cNvSpPr>
            <a:spLocks noGrp="1" noChangeArrowheads="1"/>
          </p:cNvSpPr>
          <p:nvPr>
            <p:ph type="dt" sz="quarter" idx="10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6" name="Rectangle 15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7" name="Rectangle 15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9316F9CB-1609-4889-A843-889C93C650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84213B-8F94-4F16-A97A-8ED2DC3755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A13DF-A651-465D-9C1E-2708A170D0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194175" cy="2173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25888"/>
            <a:ext cx="4194175" cy="21732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19B0B0-71D0-4094-B4B3-E6C16C81AB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600200"/>
            <a:ext cx="4194175" cy="2173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194175" cy="2173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301625" y="3925888"/>
            <a:ext cx="4194175" cy="21732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25888"/>
            <a:ext cx="4194175" cy="21732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95058F-26AF-4AC1-AB75-E6CCB6966E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0CF2D0-CD87-4F15-BF22-D1E0662E85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BFEC6-D39E-4B5F-96CD-3DC386B27B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EB4D6-9D4A-45D5-BFAC-B654D51744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5AC8D-E676-48F1-AD1D-E869B27643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98EA9-04B6-40F1-9670-934D5DDDE1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C564D-1600-4789-8B35-B823BD85BD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83D5D-91F7-4FAB-B0A2-80EA4C726D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098F26-6144-493F-8D39-28FAEC0A11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B1999-C301-4957-BDE0-4000D553BA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9220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21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22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23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24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25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26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27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28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29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30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31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32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033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9234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35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36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37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38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39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40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41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42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43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44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45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46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47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48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49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50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51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52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53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54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55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56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57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58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59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60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61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62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63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64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65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66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67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68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69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70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71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72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73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74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75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76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77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78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79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80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81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82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83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84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85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86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87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88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89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90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91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92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93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94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95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96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97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98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99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00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01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02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03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04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05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06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07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08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09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10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11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12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13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14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15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16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17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18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19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20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21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22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23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24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25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26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27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28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29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30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31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32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33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34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35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36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37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38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39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40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41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42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43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44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45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46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47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48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49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50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51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52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53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54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55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56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57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58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59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60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61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62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63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64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65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66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67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68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9369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370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371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372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fld id="{A50B2E6A-E4DC-47EE-B9FF-4D9E31D058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373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2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3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9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9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3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3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93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3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3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3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93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3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3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3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98" decel="100000" fill="hold"/>
                                        <p:tgtEl>
                                          <p:spTgt spid="93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3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3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3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93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3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69" grpId="0"/>
      <p:bldP spid="9373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37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37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37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37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37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37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37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37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37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37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37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37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37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37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37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37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37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37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37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37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37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37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37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37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37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714375" y="285750"/>
            <a:ext cx="7772400" cy="1736725"/>
          </a:xfrm>
          <a:solidFill>
            <a:schemeClr val="accent2"/>
          </a:solidFill>
        </p:spPr>
        <p:txBody>
          <a:bodyPr/>
          <a:lstStyle/>
          <a:p>
            <a:pPr eaLnBrk="1" hangingPunct="1">
              <a:defRPr/>
            </a:pPr>
            <a:r>
              <a:rPr lang="ru-RU" sz="3200" dirty="0" smtClean="0"/>
              <a:t>Урок 1. </a:t>
            </a:r>
            <a:br>
              <a:rPr lang="ru-RU" sz="3200" dirty="0" smtClean="0"/>
            </a:br>
            <a:r>
              <a:rPr lang="ru-RU" sz="3200" dirty="0" smtClean="0">
                <a:solidFill>
                  <a:srgbClr val="FFC000"/>
                </a:solidFill>
              </a:rPr>
              <a:t>Формирование системы военного образования в России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>
          <a:xfrm>
            <a:off x="285750" y="2143125"/>
            <a:ext cx="8643938" cy="4286250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Темы урока</a:t>
            </a:r>
          </a:p>
          <a:p>
            <a:pPr eaLnBrk="1" hangingPunct="1">
              <a:defRPr/>
            </a:pPr>
            <a:endParaRPr lang="ru-RU" dirty="0" smtClean="0"/>
          </a:p>
          <a:p>
            <a:pPr algn="just" eaLnBrk="1" hangingPunct="1">
              <a:defRPr/>
            </a:pPr>
            <a:r>
              <a:rPr lang="ru-RU" sz="2400" b="1" dirty="0" smtClean="0"/>
              <a:t>1. История создания системы военного образования  в России</a:t>
            </a:r>
          </a:p>
          <a:p>
            <a:pPr algn="just" eaLnBrk="1" hangingPunct="1">
              <a:defRPr/>
            </a:pPr>
            <a:r>
              <a:rPr lang="ru-RU" sz="2400" b="1" dirty="0" smtClean="0"/>
              <a:t>2. Первые военно-учебные заведения</a:t>
            </a:r>
          </a:p>
          <a:p>
            <a:pPr algn="just" eaLnBrk="1" hangingPunct="1">
              <a:defRPr/>
            </a:pPr>
            <a:r>
              <a:rPr lang="ru-RU" sz="2400" b="1" dirty="0" smtClean="0"/>
              <a:t>3.Основные дисциплины преподаваемые в военных школах</a:t>
            </a:r>
          </a:p>
          <a:p>
            <a:pPr marL="342900" indent="-342900" algn="just" eaLnBrk="1" hangingPunct="1">
              <a:buFont typeface="Arial" charset="0"/>
              <a:buAutoNum type="arabicPeriod" startAt="3"/>
              <a:defRPr/>
            </a:pPr>
            <a:endParaRPr lang="ru-RU" sz="2400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Русская военная школа</a:t>
            </a:r>
          </a:p>
        </p:txBody>
      </p:sp>
      <p:sp>
        <p:nvSpPr>
          <p:cNvPr id="3077" name="Rectangle 5"/>
          <p:cNvSpPr>
            <a:spLocks noGrp="1" noRot="1" noChangeArrowheads="1"/>
          </p:cNvSpPr>
          <p:nvPr>
            <p:ph sz="half" idx="1"/>
          </p:nvPr>
        </p:nvSpPr>
        <p:spPr>
          <a:xfrm>
            <a:off x="142875" y="1571625"/>
            <a:ext cx="5999163" cy="5068888"/>
          </a:xfrm>
        </p:spPr>
        <p:txBody>
          <a:bodyPr/>
          <a:lstStyle/>
          <a:p>
            <a:pPr eaLnBrk="1" hangingPunct="1">
              <a:defRPr/>
            </a:pPr>
            <a:endParaRPr lang="ru-RU" sz="2000" dirty="0" smtClean="0"/>
          </a:p>
          <a:p>
            <a:pPr eaLnBrk="1" hangingPunct="1">
              <a:defRPr/>
            </a:pPr>
            <a:r>
              <a:rPr lang="ru-RU" sz="2000" dirty="0" smtClean="0"/>
              <a:t>Цель создания системы военного образования – подготовка профессиональных кадров  к службе Отечеству.</a:t>
            </a:r>
          </a:p>
          <a:p>
            <a:pPr eaLnBrk="1" hangingPunct="1">
              <a:buFont typeface="Arial" charset="0"/>
              <a:buNone/>
              <a:defRPr/>
            </a:pPr>
            <a:endParaRPr lang="ru-RU" sz="2000" dirty="0" smtClean="0"/>
          </a:p>
          <a:p>
            <a:pPr eaLnBrk="1" hangingPunct="1">
              <a:defRPr/>
            </a:pPr>
            <a:r>
              <a:rPr lang="ru-RU" sz="2000" dirty="0" smtClean="0"/>
              <a:t>Система военного образования в России начала складываться в период реформ Петра Великого.</a:t>
            </a:r>
          </a:p>
          <a:p>
            <a:pPr eaLnBrk="1" hangingPunct="1">
              <a:buFont typeface="Arial" charset="0"/>
              <a:buNone/>
              <a:defRPr/>
            </a:pPr>
            <a:endParaRPr lang="ru-RU" sz="2000" dirty="0" smtClean="0"/>
          </a:p>
          <a:p>
            <a:pPr eaLnBrk="1" hangingPunct="1">
              <a:defRPr/>
            </a:pPr>
            <a:r>
              <a:rPr lang="ru-RU" sz="2000" dirty="0" smtClean="0"/>
              <a:t>Создавая новую для России вооруженную силу, он прежде всего сформировал систему подготовки командных кадров. </a:t>
            </a:r>
          </a:p>
          <a:p>
            <a:pPr eaLnBrk="1" hangingPunct="1">
              <a:buFont typeface="Arial" charset="0"/>
              <a:buNone/>
              <a:defRPr/>
            </a:pPr>
            <a:endParaRPr lang="ru-RU" sz="1600" dirty="0" smtClean="0"/>
          </a:p>
        </p:txBody>
      </p:sp>
      <p:pic>
        <p:nvPicPr>
          <p:cNvPr id="4100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143625" y="1500188"/>
            <a:ext cx="2754313" cy="4243387"/>
          </a:xfrm>
          <a:noFill/>
        </p:spPr>
      </p:pic>
      <p:sp>
        <p:nvSpPr>
          <p:cNvPr id="4101" name="Rectangle 8"/>
          <p:cNvSpPr>
            <a:spLocks noChangeArrowheads="1"/>
          </p:cNvSpPr>
          <p:nvPr/>
        </p:nvSpPr>
        <p:spPr bwMode="auto">
          <a:xfrm>
            <a:off x="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>
                <a:latin typeface="Arial" charset="0"/>
              </a:rPr>
              <a:t> </a:t>
            </a:r>
          </a:p>
        </p:txBody>
      </p:sp>
      <p:sp>
        <p:nvSpPr>
          <p:cNvPr id="4102" name="Rectangle 9"/>
          <p:cNvSpPr>
            <a:spLocks noChangeArrowheads="1"/>
          </p:cNvSpPr>
          <p:nvPr/>
        </p:nvSpPr>
        <p:spPr bwMode="auto">
          <a:xfrm>
            <a:off x="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>
                <a:latin typeface="Arial" charset="0"/>
              </a:rPr>
              <a:t> </a:t>
            </a:r>
          </a:p>
        </p:txBody>
      </p:sp>
      <p:sp>
        <p:nvSpPr>
          <p:cNvPr id="4103" name="Rectangle 10"/>
          <p:cNvSpPr>
            <a:spLocks noChangeArrowheads="1"/>
          </p:cNvSpPr>
          <p:nvPr/>
        </p:nvSpPr>
        <p:spPr bwMode="auto">
          <a:xfrm>
            <a:off x="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>
                <a:latin typeface="Arial" charset="0"/>
              </a:rPr>
              <a:t> </a:t>
            </a:r>
          </a:p>
        </p:txBody>
      </p:sp>
      <p:sp>
        <p:nvSpPr>
          <p:cNvPr id="4104" name="Rectangle 11"/>
          <p:cNvSpPr>
            <a:spLocks noChangeArrowheads="1"/>
          </p:cNvSpPr>
          <p:nvPr/>
        </p:nvSpPr>
        <p:spPr bwMode="auto">
          <a:xfrm>
            <a:off x="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>
                <a:latin typeface="Arial" charset="0"/>
              </a:rPr>
              <a:t>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dirty="0" smtClean="0"/>
              <a:t>Первые военно-учебные заведения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5750" y="1143000"/>
            <a:ext cx="5770563" cy="4114800"/>
          </a:xfrm>
        </p:spPr>
        <p:txBody>
          <a:bodyPr/>
          <a:lstStyle/>
          <a:p>
            <a:pPr eaLnBrk="1" hangingPunct="1">
              <a:defRPr/>
            </a:pPr>
            <a:r>
              <a:rPr lang="ru-RU" sz="2000" dirty="0" smtClean="0"/>
              <a:t>Первым  военно-учебным заведением  в России можно  считать учрежденную Петром 1  в 1698 году при  Пушкарском Приказе школу «цифири и землемерия».  </a:t>
            </a:r>
          </a:p>
          <a:p>
            <a:pPr eaLnBrk="1" hangingPunct="1">
              <a:defRPr/>
            </a:pPr>
            <a:endParaRPr lang="ru-RU" sz="2000" dirty="0" smtClean="0"/>
          </a:p>
          <a:p>
            <a:pPr eaLnBrk="1" hangingPunct="1">
              <a:defRPr/>
            </a:pPr>
            <a:r>
              <a:rPr lang="ru-RU" sz="2000" dirty="0" smtClean="0"/>
              <a:t>Московская  школа математических и </a:t>
            </a:r>
            <a:r>
              <a:rPr lang="ru-RU" sz="2000" dirty="0" err="1" smtClean="0"/>
              <a:t>навигацких</a:t>
            </a:r>
            <a:r>
              <a:rPr lang="ru-RU" sz="2000" dirty="0" smtClean="0"/>
              <a:t> наук выпускала из своих стен специалистов военно-морского флота, судостроителей, геодезистов, инженеров.  С 1700 по 1715 гг. школа была расположена в помещении Сухаревской башни, в последствии, для школы было отведено другое здание. В школу  принимались подростки и юноши 12-20 лет всех сословий кроме крепостных. Нуждающиеся, находились на полном обеспечении. </a:t>
            </a:r>
          </a:p>
          <a:p>
            <a:pPr eaLnBrk="1" hangingPunct="1">
              <a:defRPr/>
            </a:pPr>
            <a:endParaRPr lang="ru-RU" sz="2000" dirty="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43625" y="1600200"/>
            <a:ext cx="2698750" cy="4498975"/>
          </a:xfrm>
        </p:spPr>
        <p:txBody>
          <a:bodyPr/>
          <a:lstStyle/>
          <a:p>
            <a:pPr eaLnBrk="1" hangingPunct="1">
              <a:defRPr/>
            </a:pPr>
            <a:endParaRPr lang="ru-RU" dirty="0" smtClean="0"/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00" y="1714500"/>
            <a:ext cx="2500313" cy="428625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Военные школы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5750" y="1214438"/>
            <a:ext cx="4556125" cy="5214937"/>
          </a:xfrm>
        </p:spPr>
        <p:txBody>
          <a:bodyPr/>
          <a:lstStyle/>
          <a:p>
            <a:pPr eaLnBrk="1" hangingPunct="1">
              <a:defRPr/>
            </a:pPr>
            <a:r>
              <a:rPr lang="ru-RU" sz="1800" dirty="0" smtClean="0"/>
              <a:t>Впоследствии  были открыты школы для подготовки военных кадров. Для пехотных частей офицеров готовили </a:t>
            </a:r>
            <a:r>
              <a:rPr lang="ru-RU" sz="1800" dirty="0" err="1" smtClean="0"/>
              <a:t>Лейб-Гвардии</a:t>
            </a:r>
            <a:r>
              <a:rPr lang="ru-RU" sz="1800" dirty="0" smtClean="0"/>
              <a:t> Преображенский и Семеновский полки, содержав­шиеся по двойному штату, для кавалерии — </a:t>
            </a:r>
            <a:r>
              <a:rPr lang="ru-RU" sz="1800" dirty="0" err="1" smtClean="0"/>
              <a:t>лейб-регимент</a:t>
            </a:r>
            <a:r>
              <a:rPr lang="ru-RU" sz="1800" dirty="0" smtClean="0"/>
              <a:t>, которым сначала был </a:t>
            </a:r>
            <a:r>
              <a:rPr lang="ru-RU" sz="1800" dirty="0" err="1" smtClean="0"/>
              <a:t>С.-Петербургский</a:t>
            </a:r>
            <a:r>
              <a:rPr lang="ru-RU" sz="1800" dirty="0" smtClean="0"/>
              <a:t> драгунский, а затем стал </a:t>
            </a:r>
            <a:r>
              <a:rPr lang="ru-RU" sz="1800" dirty="0" err="1" smtClean="0"/>
              <a:t>Кронштадский</a:t>
            </a:r>
            <a:r>
              <a:rPr lang="ru-RU" sz="1800" dirty="0" smtClean="0"/>
              <a:t> драгунский полк; для артиллерии, инженерных формирований и флотских экипажей — намеренно учрежденные в Москве и С.-Петербурге школы: </a:t>
            </a:r>
            <a:r>
              <a:rPr lang="ru-RU" sz="1800" dirty="0" err="1" smtClean="0"/>
              <a:t>Навигацкая</a:t>
            </a:r>
            <a:r>
              <a:rPr lang="ru-RU" sz="1800" dirty="0" smtClean="0"/>
              <a:t> (1701 г.) , 2 артиллерийские (1712 и 1721 гг.) и 3 инженерные (1712, 1719 и 1722 гг.).</a:t>
            </a:r>
          </a:p>
          <a:p>
            <a:pPr eaLnBrk="1" hangingPunct="1">
              <a:defRPr/>
            </a:pPr>
            <a:endParaRPr lang="ru-RU" sz="1600" dirty="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defRPr/>
            </a:pPr>
            <a:endParaRPr lang="ru-RU" dirty="0" smtClean="0"/>
          </a:p>
          <a:p>
            <a:pPr eaLnBrk="1" hangingPunct="1">
              <a:defRPr/>
            </a:pPr>
            <a:endParaRPr lang="ru-RU" dirty="0" smtClean="0"/>
          </a:p>
        </p:txBody>
      </p:sp>
      <p:pic>
        <p:nvPicPr>
          <p:cNvPr id="6149" name="Рисунок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63" y="1357313"/>
            <a:ext cx="2524125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Рисунок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5" y="3286125"/>
            <a:ext cx="2105025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eaLnBrk="1" hangingPunct="1">
              <a:defRPr/>
            </a:pPr>
            <a:r>
              <a:rPr lang="ru-RU" sz="3600" dirty="0" smtClean="0"/>
              <a:t>Основные виды учебных заведений</a:t>
            </a:r>
          </a:p>
        </p:txBody>
      </p:sp>
      <p:sp>
        <p:nvSpPr>
          <p:cNvPr id="5" name="Тройная стрелка влево/вправо/вверх 4"/>
          <p:cNvSpPr/>
          <p:nvPr/>
        </p:nvSpPr>
        <p:spPr>
          <a:xfrm rot="10800000">
            <a:off x="3643306" y="2500306"/>
            <a:ext cx="1724234" cy="1091301"/>
          </a:xfrm>
          <a:prstGeom prst="leftRightUp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214313" y="1714500"/>
            <a:ext cx="3143250" cy="2286000"/>
          </a:xfrm>
          <a:prstGeom prst="flowChartAlternateProcess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2571736" y="4357694"/>
            <a:ext cx="3857625" cy="2071687"/>
          </a:xfrm>
          <a:prstGeom prst="flowChartAlternateProcess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Блок-схема: альтернативный процесс 10"/>
          <p:cNvSpPr/>
          <p:nvPr/>
        </p:nvSpPr>
        <p:spPr>
          <a:xfrm>
            <a:off x="5572132" y="1643050"/>
            <a:ext cx="3214687" cy="2214563"/>
          </a:xfrm>
          <a:prstGeom prst="flowChartAlternateProcess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2) готовящие для поступления в заведения первой группы; </a:t>
            </a:r>
          </a:p>
        </p:txBody>
      </p:sp>
      <p:sp>
        <p:nvSpPr>
          <p:cNvPr id="7177" name="TextBox 11"/>
          <p:cNvSpPr txBox="1">
            <a:spLocks noChangeArrowheads="1"/>
          </p:cNvSpPr>
          <p:nvPr/>
        </p:nvSpPr>
        <p:spPr bwMode="auto">
          <a:xfrm>
            <a:off x="500063" y="1928813"/>
            <a:ext cx="2714625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1) непосредственно готовящие офицеров (выпускающие своих воспитанников офицерами или с правами на офицерский чин);</a:t>
            </a:r>
          </a:p>
        </p:txBody>
      </p:sp>
      <p:sp>
        <p:nvSpPr>
          <p:cNvPr id="7178" name="Rectangle 2"/>
          <p:cNvSpPr>
            <a:spLocks noChangeArrowheads="1"/>
          </p:cNvSpPr>
          <p:nvPr/>
        </p:nvSpPr>
        <p:spPr bwMode="auto">
          <a:xfrm>
            <a:off x="2928926" y="4786322"/>
            <a:ext cx="35718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450850"/>
            <a:r>
              <a:rPr lang="ru-RU" sz="1600" dirty="0">
                <a:latin typeface="Arial" charset="0"/>
                <a:cs typeface="Times New Roman" pitchFamily="18" charset="0"/>
              </a:rPr>
              <a:t>3</a:t>
            </a:r>
            <a:r>
              <a:rPr lang="ru-RU" dirty="0"/>
              <a:t>) занимающиеся повышением квалификации и переподготовкой лиц, уже имеющих офицерские чины.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Основные дисциплины</a:t>
            </a:r>
          </a:p>
        </p:txBody>
      </p:sp>
      <p:sp>
        <p:nvSpPr>
          <p:cNvPr id="5" name="Вертикальный свиток 4"/>
          <p:cNvSpPr/>
          <p:nvPr/>
        </p:nvSpPr>
        <p:spPr>
          <a:xfrm>
            <a:off x="714375" y="1785938"/>
            <a:ext cx="3286125" cy="4429125"/>
          </a:xfrm>
          <a:prstGeom prst="verticalScroll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Вертикальный свиток 5"/>
          <p:cNvSpPr/>
          <p:nvPr/>
        </p:nvSpPr>
        <p:spPr>
          <a:xfrm>
            <a:off x="4929188" y="1714500"/>
            <a:ext cx="3143250" cy="4429125"/>
          </a:xfrm>
          <a:prstGeom prst="verticalScroll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197" name="TextBox 6"/>
          <p:cNvSpPr txBox="1">
            <a:spLocks noChangeArrowheads="1"/>
          </p:cNvSpPr>
          <p:nvPr/>
        </p:nvSpPr>
        <p:spPr bwMode="auto">
          <a:xfrm>
            <a:off x="1571625" y="1857375"/>
            <a:ext cx="2143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FFFF00"/>
                </a:solidFill>
              </a:rPr>
              <a:t>Военные </a:t>
            </a:r>
          </a:p>
        </p:txBody>
      </p:sp>
      <p:sp>
        <p:nvSpPr>
          <p:cNvPr id="8198" name="TextBox 7"/>
          <p:cNvSpPr txBox="1">
            <a:spLocks noChangeArrowheads="1"/>
          </p:cNvSpPr>
          <p:nvPr/>
        </p:nvSpPr>
        <p:spPr bwMode="auto">
          <a:xfrm>
            <a:off x="5857875" y="1785938"/>
            <a:ext cx="1928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FF00"/>
                </a:solidFill>
              </a:rPr>
              <a:t>Гражданские</a:t>
            </a:r>
          </a:p>
        </p:txBody>
      </p:sp>
      <p:sp>
        <p:nvSpPr>
          <p:cNvPr id="8199" name="TextBox 8"/>
          <p:cNvSpPr txBox="1">
            <a:spLocks noChangeArrowheads="1"/>
          </p:cNvSpPr>
          <p:nvPr/>
        </p:nvSpPr>
        <p:spPr bwMode="auto">
          <a:xfrm>
            <a:off x="1214438" y="2714625"/>
            <a:ext cx="2428875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ru-RU" b="1"/>
              <a:t>Навигация</a:t>
            </a:r>
          </a:p>
          <a:p>
            <a:pPr marL="342900" indent="-342900">
              <a:buFontTx/>
              <a:buAutoNum type="arabicPeriod"/>
            </a:pPr>
            <a:r>
              <a:rPr lang="ru-RU" b="1"/>
              <a:t>Фортификация</a:t>
            </a:r>
          </a:p>
          <a:p>
            <a:pPr marL="342900" indent="-342900">
              <a:buFontTx/>
              <a:buAutoNum type="arabicPeriod"/>
            </a:pPr>
            <a:r>
              <a:rPr lang="ru-RU" b="1"/>
              <a:t>Военная экзертиция</a:t>
            </a:r>
          </a:p>
          <a:p>
            <a:pPr marL="342900" indent="-342900"/>
            <a:r>
              <a:rPr lang="ru-RU" b="1"/>
              <a:t>(строевая и военная  подготовка)</a:t>
            </a:r>
          </a:p>
          <a:p>
            <a:pPr marL="342900" indent="-342900"/>
            <a:endParaRPr lang="ru-RU"/>
          </a:p>
        </p:txBody>
      </p:sp>
      <p:sp>
        <p:nvSpPr>
          <p:cNvPr id="8200" name="TextBox 9"/>
          <p:cNvSpPr txBox="1">
            <a:spLocks noChangeArrowheads="1"/>
          </p:cNvSpPr>
          <p:nvPr/>
        </p:nvSpPr>
        <p:spPr bwMode="auto">
          <a:xfrm>
            <a:off x="5500688" y="2643188"/>
            <a:ext cx="2071687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ru-RU" b="1"/>
              <a:t>Чтение</a:t>
            </a:r>
          </a:p>
          <a:p>
            <a:pPr marL="342900" indent="-342900">
              <a:buFontTx/>
              <a:buAutoNum type="arabicPeriod"/>
            </a:pPr>
            <a:r>
              <a:rPr lang="ru-RU" b="1"/>
              <a:t>Основы грамматики</a:t>
            </a:r>
          </a:p>
          <a:p>
            <a:pPr marL="342900" indent="-342900">
              <a:buFontTx/>
              <a:buAutoNum type="arabicPeriod"/>
            </a:pPr>
            <a:r>
              <a:rPr lang="ru-RU" b="1"/>
              <a:t>Арифметика</a:t>
            </a:r>
          </a:p>
          <a:p>
            <a:pPr marL="342900" indent="-342900">
              <a:buFontTx/>
              <a:buAutoNum type="arabicPeriod"/>
            </a:pPr>
            <a:r>
              <a:rPr lang="ru-RU" b="1"/>
              <a:t>География</a:t>
            </a:r>
          </a:p>
          <a:p>
            <a:pPr marL="342900" indent="-342900">
              <a:buFontTx/>
              <a:buAutoNum type="arabicPeriod"/>
            </a:pPr>
            <a:r>
              <a:rPr lang="ru-RU" b="1"/>
              <a:t>Астрономия</a:t>
            </a:r>
          </a:p>
          <a:p>
            <a:pPr marL="342900" indent="-342900">
              <a:buFontTx/>
              <a:buAutoNum type="arabicPeriod"/>
            </a:pPr>
            <a:r>
              <a:rPr lang="ru-RU" b="1"/>
              <a:t>Геодезия</a:t>
            </a:r>
          </a:p>
          <a:p>
            <a:pPr marL="342900" indent="-342900">
              <a:buFontTx/>
              <a:buAutoNum type="arabicPeriod"/>
            </a:pPr>
            <a:r>
              <a:rPr lang="ru-RU" b="1"/>
              <a:t>Черчение</a:t>
            </a:r>
          </a:p>
          <a:p>
            <a:pPr marL="342900" indent="-342900"/>
            <a:r>
              <a:rPr lang="ru-RU"/>
              <a:t> </a:t>
            </a:r>
          </a:p>
          <a:p>
            <a:pPr marL="342900" indent="-342900">
              <a:buFontTx/>
              <a:buAutoNum type="arabicPeriod"/>
            </a:pPr>
            <a:endParaRPr lang="ru-RU"/>
          </a:p>
          <a:p>
            <a:pPr marL="342900" indent="-342900">
              <a:buFontTx/>
              <a:buAutoNum type="arabicPeriod"/>
            </a:pPr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255000" cy="928687"/>
          </a:xfrm>
          <a:solidFill>
            <a:schemeClr val="tx2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rgbClr val="00B050"/>
                </a:solidFill>
              </a:rPr>
              <a:t>Вопросы для повторения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857232"/>
            <a:ext cx="8556625" cy="2185987"/>
          </a:xfrm>
        </p:spPr>
        <p:txBody>
          <a:bodyPr/>
          <a:lstStyle/>
          <a:p>
            <a:pPr eaLnBrk="1" hangingPunct="1">
              <a:defRPr/>
            </a:pPr>
            <a:r>
              <a:rPr lang="ru-RU" sz="2000" dirty="0" smtClean="0"/>
              <a:t>Когда и с какой целью формировались первые военно-учебные заведения? </a:t>
            </a:r>
          </a:p>
          <a:p>
            <a:pPr eaLnBrk="1" hangingPunct="1">
              <a:defRPr/>
            </a:pPr>
            <a:r>
              <a:rPr lang="ru-RU" sz="2000" dirty="0" smtClean="0"/>
              <a:t> Какие военные школы были образованы  в период правления Петра </a:t>
            </a:r>
            <a:r>
              <a:rPr lang="en-US" sz="2000" dirty="0" smtClean="0"/>
              <a:t>I</a:t>
            </a:r>
            <a:r>
              <a:rPr lang="ru-RU" sz="2000" dirty="0" smtClean="0"/>
              <a:t>? </a:t>
            </a:r>
          </a:p>
          <a:p>
            <a:pPr eaLnBrk="1" hangingPunct="1">
              <a:defRPr/>
            </a:pPr>
            <a:r>
              <a:rPr lang="ru-RU" sz="2000" dirty="0" smtClean="0"/>
              <a:t>Какие дисциплины преподавались в первых военно-учебных заведениях?</a:t>
            </a:r>
          </a:p>
          <a:p>
            <a:pPr eaLnBrk="1" hangingPunct="1">
              <a:defRPr/>
            </a:pPr>
            <a:endParaRPr lang="ru-RU" dirty="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0" y="3714752"/>
            <a:ext cx="8929718" cy="3286148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dirty="0" smtClean="0"/>
              <a:t>Фортификация </a:t>
            </a:r>
            <a:r>
              <a:rPr lang="ru-RU" sz="1800" dirty="0" smtClean="0"/>
              <a:t>- военно-техническая наука, разрабатывающая теоретические основы и практические способы защиты войск, населения и объектов тыла от воздействия средств поражения путём строительства и использования укреплений; отрасль военно-инженерного искусства.</a:t>
            </a:r>
          </a:p>
          <a:p>
            <a:pPr eaLnBrk="1" hangingPunct="1">
              <a:defRPr/>
            </a:pPr>
            <a:r>
              <a:rPr lang="ru-RU" sz="2400" dirty="0" smtClean="0"/>
              <a:t>Навигация- </a:t>
            </a:r>
            <a:r>
              <a:rPr lang="ru-RU" sz="1800" dirty="0" smtClean="0"/>
              <a:t>раздел науки о способах проведения морских, воздушных судов и космических летательных аппаратов из одной точки пространства в другую.</a:t>
            </a:r>
          </a:p>
          <a:p>
            <a:pPr eaLnBrk="1" hangingPunct="1">
              <a:defRPr/>
            </a:pPr>
            <a:r>
              <a:rPr lang="ru-RU" sz="2400" dirty="0" smtClean="0"/>
              <a:t>Экзерциция - </a:t>
            </a:r>
            <a:r>
              <a:rPr lang="ru-RU" sz="1800" dirty="0" smtClean="0"/>
              <a:t>упражнение,  прежде  так называли тактическое  строевое  обучение войск, для производства кот. в ненастную погоду строились экзерциргаузы, ныне манежи.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428596" y="2857496"/>
            <a:ext cx="8255000" cy="928687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4400" kern="0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Исторические термины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ица">
  <a:themeElements>
    <a:clrScheme name="Граница 2">
      <a:dk1>
        <a:srgbClr val="5B5D6B"/>
      </a:dk1>
      <a:lt1>
        <a:srgbClr val="FFFFFF"/>
      </a:lt1>
      <a:dk2>
        <a:srgbClr val="5A5C6C"/>
      </a:dk2>
      <a:lt2>
        <a:srgbClr val="FFFFCC"/>
      </a:lt2>
      <a:accent1>
        <a:srgbClr val="9966FF"/>
      </a:accent1>
      <a:accent2>
        <a:srgbClr val="9383B3"/>
      </a:accent2>
      <a:accent3>
        <a:srgbClr val="B5B5BA"/>
      </a:accent3>
      <a:accent4>
        <a:srgbClr val="DADADA"/>
      </a:accent4>
      <a:accent5>
        <a:srgbClr val="CAB8FF"/>
      </a:accent5>
      <a:accent6>
        <a:srgbClr val="8576A2"/>
      </a:accent6>
      <a:hlink>
        <a:srgbClr val="A3C145"/>
      </a:hlink>
      <a:folHlink>
        <a:srgbClr val="6FA9B7"/>
      </a:folHlink>
    </a:clrScheme>
    <a:fontScheme name="Границ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Граница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Граница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Compass</Template>
  <TotalTime>201</TotalTime>
  <Words>435</Words>
  <Application>Microsoft PowerPoint</Application>
  <PresentationFormat>Экран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Граница</vt:lpstr>
      <vt:lpstr>Урок 1.  Формирование системы военного образования в России</vt:lpstr>
      <vt:lpstr>Русская военная школа</vt:lpstr>
      <vt:lpstr>Первые военно-учебные заведения</vt:lpstr>
      <vt:lpstr>Военные школы </vt:lpstr>
      <vt:lpstr>Основные виды учебных заведений</vt:lpstr>
      <vt:lpstr>Основные дисциплины</vt:lpstr>
      <vt:lpstr>Вопросы для повторения</vt:lpstr>
    </vt:vector>
  </TitlesOfParts>
  <Company>None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кадетских корпусов</dc:title>
  <dc:creator>Anna</dc:creator>
  <cp:lastModifiedBy>Анна</cp:lastModifiedBy>
  <cp:revision>21</cp:revision>
  <dcterms:created xsi:type="dcterms:W3CDTF">2007-08-24T17:31:45Z</dcterms:created>
  <dcterms:modified xsi:type="dcterms:W3CDTF">2010-11-05T17:17:42Z</dcterms:modified>
</cp:coreProperties>
</file>