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3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200" dirty="0" smtClean="0"/>
              <a:t>Урок 3.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>Кадетские корпуса в России </a:t>
            </a:r>
            <a:r>
              <a:rPr lang="en-US" sz="3200" dirty="0" smtClean="0">
                <a:solidFill>
                  <a:srgbClr val="FFC000"/>
                </a:solidFill>
              </a:rPr>
              <a:t>XVIII</a:t>
            </a:r>
            <a:r>
              <a:rPr lang="ru-RU" sz="3200" dirty="0" smtClean="0">
                <a:solidFill>
                  <a:srgbClr val="FFC000"/>
                </a:solidFill>
              </a:rPr>
              <a:t>  в.</a:t>
            </a:r>
            <a:br>
              <a:rPr lang="ru-RU" sz="3200" dirty="0" smtClean="0">
                <a:solidFill>
                  <a:srgbClr val="FFC000"/>
                </a:solidFill>
              </a:rPr>
            </a:br>
            <a:endParaRPr lang="ru-RU" sz="3200" dirty="0" smtClean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Темы урока</a:t>
            </a:r>
          </a:p>
          <a:p>
            <a:pPr eaLnBrk="1" hangingPunct="1">
              <a:defRPr/>
            </a:pPr>
            <a:endParaRPr lang="ru-RU" dirty="0" smtClean="0"/>
          </a:p>
          <a:p>
            <a:pPr algn="just">
              <a:defRPr/>
            </a:pPr>
            <a:r>
              <a:rPr lang="ru-RU" sz="2400" b="1" dirty="0" smtClean="0"/>
              <a:t>1. Военно-учебные заведения </a:t>
            </a:r>
            <a:r>
              <a:rPr lang="en-US" sz="2400" b="1" dirty="0" smtClean="0"/>
              <a:t>XVIII</a:t>
            </a:r>
            <a:r>
              <a:rPr lang="ru-RU" sz="2400" b="1" dirty="0" smtClean="0"/>
              <a:t>  в.</a:t>
            </a:r>
            <a:endParaRPr lang="ru-RU" sz="2400" dirty="0" smtClean="0"/>
          </a:p>
          <a:p>
            <a:pPr algn="just" eaLnBrk="1" hangingPunct="1">
              <a:defRPr/>
            </a:pPr>
            <a:endParaRPr lang="ru-RU" sz="2400" b="1" dirty="0" smtClean="0"/>
          </a:p>
          <a:p>
            <a:pPr algn="just" eaLnBrk="1" hangingPunct="1">
              <a:defRPr/>
            </a:pPr>
            <a:r>
              <a:rPr lang="ru-RU" sz="2400" b="1" dirty="0" smtClean="0"/>
              <a:t>2. Кадетские корпуса  как значимая часть системы подготовки  военных кадров в России.</a:t>
            </a:r>
          </a:p>
          <a:p>
            <a:pPr algn="just" eaLnBrk="1" hangingPunct="1">
              <a:defRPr/>
            </a:pPr>
            <a:endParaRPr lang="ru-RU" sz="2400" b="1" dirty="0" smtClean="0"/>
          </a:p>
          <a:p>
            <a:pPr algn="just" eaLnBrk="1" hangingPunct="1">
              <a:defRPr/>
            </a:pPr>
            <a:r>
              <a:rPr lang="ru-RU" sz="2400" b="1" dirty="0" smtClean="0"/>
              <a:t>3. Сухопутные кадетские корпуса и Морской кадетский корпус.</a:t>
            </a:r>
          </a:p>
          <a:p>
            <a:pPr algn="just" eaLnBrk="1" hangingPunct="1">
              <a:defRPr/>
            </a:pPr>
            <a:endParaRPr lang="ru-RU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Сухопутный шляхетный кадетский корпус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1732-1918 гг. 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Первый сухопутный шляхетный кадетский корпус был создан в 1732 году по инициативе графа </a:t>
            </a:r>
          </a:p>
          <a:p>
            <a:r>
              <a:rPr lang="ru-RU" dirty="0" smtClean="0"/>
              <a:t>П.И. </a:t>
            </a:r>
            <a:r>
              <a:rPr lang="ru-RU" dirty="0" err="1" smtClean="0"/>
              <a:t>Ягужинского</a:t>
            </a:r>
            <a:r>
              <a:rPr lang="ru-RU" dirty="0" smtClean="0"/>
              <a:t>  и президента Военной коллегии графа Б. Х. Миниха.  </a:t>
            </a:r>
          </a:p>
          <a:p>
            <a:r>
              <a:rPr lang="ru-RU" dirty="0" smtClean="0"/>
              <a:t>Официальное открытие корпуса состоялось 17 февраля 1732 г.  </a:t>
            </a:r>
          </a:p>
          <a:p>
            <a:r>
              <a:rPr lang="ru-RU" dirty="0" smtClean="0"/>
              <a:t>Корпус, благодаря деятельности выдающихся директоров Б.Х. Миниха, князей В.А. Репнина, Б.Г. Юсупова, графа П.И. Шувалова, И.И. Бецкого, стал элитным учебным заведением,  успешно проводившим подготовку военных кадров.   Корпус просуществовал более два века и был закрыт только в 1918 г.</a:t>
            </a:r>
          </a:p>
          <a:p>
            <a:endParaRPr lang="ru-RU" dirty="0"/>
          </a:p>
        </p:txBody>
      </p:sp>
      <p:pic>
        <p:nvPicPr>
          <p:cNvPr id="4" name="Рисунок 3" descr="G:\Проверенный архив 11. 08.  2010\корпус!\архив корпуса\учебник кк\сух.шлях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0"/>
            <a:ext cx="3057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638800" y="3733800"/>
            <a:ext cx="3048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Дворец </a:t>
            </a:r>
            <a:r>
              <a:rPr lang="ru-RU" sz="1000" i="1" dirty="0" smtClean="0"/>
              <a:t>Меншикова, здание Первого кадетского </a:t>
            </a:r>
            <a:r>
              <a:rPr lang="ru-RU" sz="1200" i="1" dirty="0" smtClean="0">
                <a:solidFill>
                  <a:schemeClr val="bg1"/>
                </a:solidFill>
              </a:rPr>
              <a:t>Дворец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Меншикова, здание Первого кадетского </a:t>
            </a:r>
            <a:r>
              <a:rPr lang="ru-RU" sz="1200" i="1" dirty="0" smtClean="0">
                <a:solidFill>
                  <a:schemeClr val="bg1"/>
                </a:solidFill>
              </a:rPr>
              <a:t> корпуса. Санкт- Петербург. 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Морской кадетский корпус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3600" b="1" dirty="0" smtClean="0">
                <a:solidFill>
                  <a:srgbClr val="FFC000"/>
                </a:solidFill>
              </a:rPr>
              <a:t>1752-1920 гг.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Морской Кадетский корпус был учреждён на базе Школы математических и </a:t>
            </a:r>
            <a:r>
              <a:rPr lang="ru-RU" dirty="0" err="1" smtClean="0"/>
              <a:t>навигацких</a:t>
            </a:r>
            <a:r>
              <a:rPr lang="ru-RU" dirty="0" smtClean="0"/>
              <a:t> наук (1701 г.), Указом императрицы Елизаветы Петровны 15 декабря 1752 г.  Одновременно были </a:t>
            </a:r>
            <a:r>
              <a:rPr lang="ru-RU" dirty="0" smtClean="0"/>
              <a:t>упразднены </a:t>
            </a:r>
            <a:r>
              <a:rPr lang="ru-RU" dirty="0" smtClean="0"/>
              <a:t>Московская школа на Сухаревской башне, </a:t>
            </a:r>
            <a:r>
              <a:rPr lang="ru-RU" dirty="0" err="1" smtClean="0"/>
              <a:t>Санкт_Петербургская</a:t>
            </a:r>
            <a:r>
              <a:rPr lang="ru-RU" dirty="0" smtClean="0"/>
              <a:t> Морская академия, существовавшая с 1715 . </a:t>
            </a:r>
          </a:p>
          <a:p>
            <a:r>
              <a:rPr lang="ru-RU" dirty="0" smtClean="0"/>
              <a:t>В  Морском корпусе были  воспитаны блестящие флотоводцы: адмиралы Федор Федорович Ушаков, Дмитрий Николаевич Сенявин, Михаил Петрович Лазарев, путешественники и первооткрыватели Иван Федорович Крузенштерн  и  </a:t>
            </a:r>
            <a:r>
              <a:rPr lang="ru-RU" dirty="0" err="1" smtClean="0"/>
              <a:t>Фадей</a:t>
            </a:r>
            <a:r>
              <a:rPr lang="ru-RU" dirty="0" smtClean="0"/>
              <a:t> </a:t>
            </a:r>
            <a:r>
              <a:rPr lang="ru-RU" dirty="0" err="1" smtClean="0"/>
              <a:t>Фаддеевич</a:t>
            </a:r>
            <a:r>
              <a:rPr lang="ru-RU" dirty="0" smtClean="0"/>
              <a:t> Беллинсгаузен.</a:t>
            </a:r>
          </a:p>
          <a:p>
            <a:r>
              <a:rPr lang="ru-RU" dirty="0" smtClean="0"/>
              <a:t>    Корпус многократно переименовывался, после революции в России был перемещён в Севастополь  и закончил своё функционирование в   1920 г.</a:t>
            </a:r>
          </a:p>
          <a:p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38800" y="5410200"/>
            <a:ext cx="3048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Дворец </a:t>
            </a:r>
            <a:r>
              <a:rPr lang="ru-RU" sz="1000" i="1" dirty="0" smtClean="0"/>
              <a:t>Меншикова, здание Первого кадетского </a:t>
            </a:r>
            <a:r>
              <a:rPr lang="ru-RU" sz="1200" i="1" dirty="0" smtClean="0">
                <a:solidFill>
                  <a:schemeClr val="bg1"/>
                </a:solidFill>
              </a:rPr>
              <a:t>Гардемарин в форме образца 1724 г.</a:t>
            </a:r>
          </a:p>
          <a:p>
            <a:pPr fontAlgn="base">
              <a:spcBef>
                <a:spcPct val="0"/>
              </a:spcBef>
            </a:pPr>
            <a:r>
              <a:rPr lang="ru-RU" sz="1200" i="1" dirty="0" smtClean="0">
                <a:solidFill>
                  <a:schemeClr val="bg1"/>
                </a:solidFill>
              </a:rPr>
              <a:t>Кадет в форме образца 1752 г.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G:\Проверенный архив 11. 08.  2010\корпус!\архив корпуса\учебник кк\морской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5000" y="1600200"/>
            <a:ext cx="27203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2514600"/>
          </a:xfr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C000"/>
                </a:solidFill>
              </a:rPr>
              <a:t>Артиллерийский и инженерный шляхетный корпус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2-й кадетский корпус 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императора Петра Великого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1762-1918 гг.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514600"/>
            <a:ext cx="5410200" cy="4876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Артиллерийский и инженерный шляхетный корпус, учрежден по проекту графа П. И. Шувалова, </a:t>
            </a:r>
            <a:r>
              <a:rPr lang="ru-RU" dirty="0" err="1" smtClean="0"/>
              <a:t>генерал-фельдцейхмейстера</a:t>
            </a:r>
            <a:r>
              <a:rPr lang="ru-RU" dirty="0" smtClean="0"/>
              <a:t> русской армии, 25 октября 1762 г. на базе Соединенной Артиллерийской и Инженерной дво­рянской школы со старшинством с 1712 г. Первым дирек­тором корпуса стал инженер-подполковник Михаил Ива­нович Мордвинов, выпускник Сухопутного шляхетного кадетского корпуса 1747 г., возглавлявший Соединенную Артиллерийскую и Инженерную школу.</a:t>
            </a: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38800" y="6096000"/>
            <a:ext cx="3048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Дворец </a:t>
            </a:r>
            <a:r>
              <a:rPr lang="ru-RU" sz="1000" i="1" dirty="0" smtClean="0"/>
              <a:t>Меншикова, здание Первого кадетского </a:t>
            </a:r>
            <a:r>
              <a:rPr lang="ru-RU" sz="1200" i="1" dirty="0" smtClean="0">
                <a:solidFill>
                  <a:schemeClr val="bg1"/>
                </a:solidFill>
              </a:rPr>
              <a:t>Форма одежды 2-го кадетского корпуса</a:t>
            </a:r>
          </a:p>
          <a:p>
            <a:pPr algn="ctr" fontAlgn="base">
              <a:spcBef>
                <a:spcPct val="0"/>
              </a:spcBef>
            </a:pPr>
            <a:r>
              <a:rPr lang="ru-RU" sz="1200" i="1" dirty="0" smtClean="0">
                <a:solidFill>
                  <a:schemeClr val="bg1"/>
                </a:solidFill>
              </a:rPr>
              <a:t>Образца 1811 г.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 descr="G:\Проверенный архив 11. 08.  2010\корпус!\архив корпуса\учебник кк\2 к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0"/>
            <a:ext cx="2171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447800"/>
          </a:xfr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Гродненский кадетский корпус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1778-1918 гг.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76400"/>
            <a:ext cx="5410200" cy="4876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Гродненский кадетский корпус изначально был сформирован в местечке Шклов Могилёвской губернии на базе Шкловского благородного училища. Инициатором создания стал генерал Семён Гаврилович Зорич. 24 ноября 1778 г. Он открыл военно-учебное заведение для детей бедных дворян. Позднее корпус, неоднократно переезжая, был перемещён в Москву,  где и был переименован в Московский корпус. В древней столице он просуществовал до 1918 г. 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336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447800"/>
          </a:xfr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Корпус Чужестранных единоверцев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1792-1796 гг.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76400"/>
            <a:ext cx="5410200" cy="4876800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В 1792 году в Санкт-Петербурге открылся Корпус Чужестранных единоверцев, образованный на базе  бывшей гимназии Чужестранных единоверцев (Греческой гимназии), которая существовала с 1775 года. Корпус существовал недолго и был закрыт уже в 1796 году.</a:t>
            </a:r>
          </a:p>
          <a:p>
            <a:endParaRPr lang="ru-RU" dirty="0"/>
          </a:p>
        </p:txBody>
      </p:sp>
      <p:pic>
        <p:nvPicPr>
          <p:cNvPr id="2050" name="Picture 2" descr="G:\Проверенный архив 11. 08.  2010\корпус!\архив корпуса\учебник кк\чуж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64994" y="1864606"/>
            <a:ext cx="3048001" cy="2061990"/>
          </a:xfrm>
          <a:prstGeom prst="rect">
            <a:avLst/>
          </a:prstGeom>
          <a:noFill/>
        </p:spPr>
      </p:pic>
      <p:pic>
        <p:nvPicPr>
          <p:cNvPr id="2051" name="Picture 3" descr="G:\Проверенный архив 11. 08.  2010\корпус!\архив корпуса\учебник кк\чуж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89592" y="4054408"/>
            <a:ext cx="2943030" cy="1997014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6096000"/>
            <a:ext cx="30480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Дворец </a:t>
            </a:r>
            <a:r>
              <a:rPr lang="ru-RU" sz="1000" i="1" dirty="0" smtClean="0"/>
              <a:t>Меншикова, здание Первого кадетского </a:t>
            </a:r>
            <a:r>
              <a:rPr lang="ru-RU" sz="1200" i="1" dirty="0" smtClean="0">
                <a:solidFill>
                  <a:schemeClr val="bg1"/>
                </a:solidFill>
              </a:rPr>
              <a:t>Воспитанник Корпуса чужестранных единоверцев в летней повседневной форме  образца 1793-1796 гг.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315200" y="4114800"/>
            <a:ext cx="18288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ru-RU" sz="1000" i="1" dirty="0" smtClean="0">
                <a:solidFill>
                  <a:schemeClr val="bg1"/>
                </a:solidFill>
              </a:rPr>
              <a:t>О</a:t>
            </a:r>
            <a:r>
              <a:rPr lang="ru-RU" sz="1200" i="1" dirty="0" smtClean="0">
                <a:solidFill>
                  <a:schemeClr val="bg1"/>
                </a:solidFill>
              </a:rPr>
              <a:t>фицер Корпуса чужестранных единоверцев в форме образца 1792-1796 гг.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8556625" cy="2185987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400" dirty="0" smtClean="0"/>
              <a:t>Какие кадетские корпуса были образованы  в  XVIII веке?  </a:t>
            </a:r>
          </a:p>
          <a:p>
            <a:r>
              <a:rPr lang="ru-RU" sz="2400" dirty="0" smtClean="0"/>
              <a:t>Какие вопросы  были решены благодаря созданию этих военно-учебных заведений?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714752"/>
            <a:ext cx="9144000" cy="32861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Сухопутный шляхетный кадетский корпус 1732-1918 гг. </a:t>
            </a:r>
          </a:p>
          <a:p>
            <a:pPr eaLnBrk="1" hangingPunct="1">
              <a:defRPr/>
            </a:pPr>
            <a:r>
              <a:rPr lang="ru-RU" sz="2400" b="1" dirty="0" smtClean="0"/>
              <a:t>Морской кадетский корпус1752-1920 гг.</a:t>
            </a:r>
          </a:p>
          <a:p>
            <a:pPr eaLnBrk="1" hangingPunct="1">
              <a:defRPr/>
            </a:pPr>
            <a:r>
              <a:rPr lang="ru-RU" sz="2400" b="1" dirty="0" smtClean="0"/>
              <a:t>Артиллерийский и инженерный шляхетный корпус</a:t>
            </a:r>
            <a:br>
              <a:rPr lang="ru-RU" sz="2400" b="1" dirty="0" smtClean="0"/>
            </a:br>
            <a:r>
              <a:rPr lang="ru-RU" sz="2400" b="1" dirty="0" smtClean="0"/>
              <a:t>2-й кадетский корпус  императора Петра Великого 1762-1918 гг.</a:t>
            </a:r>
          </a:p>
          <a:p>
            <a:pPr eaLnBrk="1" hangingPunct="1">
              <a:defRPr/>
            </a:pPr>
            <a:r>
              <a:rPr lang="ru-RU" sz="2400" b="1" dirty="0" smtClean="0"/>
              <a:t>Гродненский кадетский корпус 1778-1918 гг. </a:t>
            </a:r>
          </a:p>
          <a:p>
            <a:pPr eaLnBrk="1" hangingPunct="1">
              <a:defRPr/>
            </a:pPr>
            <a:r>
              <a:rPr lang="ru-RU" sz="2400" b="1" dirty="0" smtClean="0"/>
              <a:t>Корпус Чужестранных единоверцев 1792-1796 гг.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2819400"/>
            <a:ext cx="8255000" cy="9286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Названия первых кадетских корпусов</a:t>
            </a:r>
            <a:endParaRPr lang="ru-RU" sz="3600" kern="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523</Words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Урок 3.  Кадетские корпуса в России XVIII  в. </vt:lpstr>
      <vt:lpstr>Сухопутный шляхетный кадетский корпус 1732-1918 гг.  </vt:lpstr>
      <vt:lpstr>Морской кадетский корпус 1752-1920 гг.</vt:lpstr>
      <vt:lpstr> Артиллерийский и инженерный шляхетный корпус 2-й кадетский корпус  императора Петра Великого 1762-1918 гг. </vt:lpstr>
      <vt:lpstr>Гродненский кадетский корпус 1778-1918 гг. </vt:lpstr>
      <vt:lpstr>Корпус Чужестранных единоверцев 1792-1796 гг.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3.  Кадетские корпуса в России XVIII  в. </dc:title>
  <cp:lastModifiedBy>Анна</cp:lastModifiedBy>
  <cp:revision>9</cp:revision>
  <dcterms:modified xsi:type="dcterms:W3CDTF">2010-11-05T18:41:28Z</dcterms:modified>
</cp:coreProperties>
</file>