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tiff"/><Relationship Id="rId5" Type="http://schemas.openxmlformats.org/officeDocument/2006/relationships/image" Target="../media/image10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62000" y="381000"/>
            <a:ext cx="7772400" cy="16002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C000"/>
                </a:solidFill>
              </a:rPr>
              <a:t>Урок 4.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bg1"/>
                </a:solidFill>
              </a:rPr>
              <a:t> КАДЕТСКИЕ КОРПУСА В РОССИИ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en-US" sz="3200" b="1" dirty="0" smtClean="0">
                <a:solidFill>
                  <a:schemeClr val="bg1"/>
                </a:solidFill>
              </a:rPr>
              <a:t>XIX </a:t>
            </a:r>
            <a:r>
              <a:rPr lang="ru-RU" sz="3200" b="1" dirty="0" smtClean="0">
                <a:solidFill>
                  <a:schemeClr val="bg1"/>
                </a:solidFill>
              </a:rPr>
              <a:t>– начале ХХ вв.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 smtClean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858250" cy="42862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Темы урока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1. Кадетские корпуса в период правления Александра </a:t>
            </a:r>
            <a:r>
              <a:rPr lang="en-US" sz="2400" b="1" dirty="0" smtClean="0">
                <a:solidFill>
                  <a:schemeClr val="bg1"/>
                </a:solidFill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2. Кадетские корпуса в период правления Николая </a:t>
            </a:r>
            <a:r>
              <a:rPr lang="en-US" sz="2400" b="1" dirty="0" smtClean="0">
                <a:solidFill>
                  <a:schemeClr val="bg1"/>
                </a:solidFill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3. Кадетские корпуса в период правления Александра</a:t>
            </a:r>
            <a:r>
              <a:rPr lang="en-US" sz="2400" b="1" dirty="0" smtClean="0">
                <a:solidFill>
                  <a:schemeClr val="bg1"/>
                </a:solidFill>
              </a:rPr>
              <a:t> II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4. Кадетские корпуса в период правления Александра</a:t>
            </a:r>
            <a:r>
              <a:rPr lang="en-US" sz="2400" b="1" dirty="0" smtClean="0">
                <a:solidFill>
                  <a:schemeClr val="bg1"/>
                </a:solidFill>
              </a:rPr>
              <a:t> III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5. Кадетские корпуса в период правления Николая </a:t>
            </a:r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 eaLnBrk="1" hangingPunct="1">
              <a:buFont typeface="Arial" charset="0"/>
              <a:buAutoNum type="arabicPeriod" startAt="3"/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Кадетские корпуса в период правления Александра 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r>
              <a:rPr lang="ru-RU" sz="3600" b="1" dirty="0" smtClean="0">
                <a:solidFill>
                  <a:schemeClr val="bg1"/>
                </a:solidFill>
              </a:rPr>
              <a:t>  (1801-1825 гг.)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Александр </a:t>
            </a:r>
            <a:r>
              <a:rPr lang="en-US" dirty="0" smtClean="0"/>
              <a:t>I </a:t>
            </a:r>
            <a:r>
              <a:rPr lang="ru-RU" dirty="0" smtClean="0"/>
              <a:t>заложил начало системе управления военно-учебными заведениями России из единого центра - учреждается особый «Совет о военно-учебных заведениях», первейшая задача которого состояла в унификации всей системы воспитания и образования в кадетских корпусах. Создание Совета положило начало деятельности государственного органа, который был обязан координировать составление учебных программ для военно-учебных заведений, выпуск учебных пособий и учебников и осуществлять контроль за качеством преподавания и воспитания в кадетских корпусах. </a:t>
            </a:r>
            <a:endParaRPr lang="ru-RU" dirty="0"/>
          </a:p>
        </p:txBody>
      </p:sp>
      <p:pic>
        <p:nvPicPr>
          <p:cNvPr id="4" name="Рисунок 3" descr="G:\Проверенный архив 11. 08.  2010\корпус!\архив корпуса\учебник кк\александр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58000" y="1295400"/>
            <a:ext cx="2092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Проверенный архив 11. 08.  2010\корпус!\архив корпуса\учебник кк\КК иллюстрацыя\Безымянный7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05200"/>
            <a:ext cx="2204687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6172200"/>
            <a:ext cx="3581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1. Камер-паж,1802 г.</a:t>
            </a:r>
          </a:p>
          <a:p>
            <a:r>
              <a:rPr lang="ru-RU" sz="1200" i="1" dirty="0" smtClean="0"/>
              <a:t>2.Обер-офицер 2 кадетского корпуса, 1805 г.</a:t>
            </a:r>
          </a:p>
          <a:p>
            <a:r>
              <a:rPr lang="ru-RU" sz="1200" i="1" dirty="0" smtClean="0"/>
              <a:t>3. Кадет 1-го кадетского корпуса, 1810 г.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Кадетские корпуса в период правления Александра 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r>
              <a:rPr lang="ru-RU" sz="3600" b="1" dirty="0" smtClean="0">
                <a:solidFill>
                  <a:schemeClr val="bg1"/>
                </a:solidFill>
              </a:rPr>
              <a:t>  (1801-1825 гг.)</a:t>
            </a:r>
            <a:endParaRPr lang="ru-RU" sz="36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1524000"/>
            <a:ext cx="2286000" cy="3352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352800" y="1524000"/>
            <a:ext cx="2209800" cy="3429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5105400" y="2895600"/>
            <a:ext cx="2209800" cy="3429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934200" y="1447800"/>
            <a:ext cx="2209800" cy="3733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00" y="1752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Пажский</a:t>
            </a:r>
            <a:r>
              <a:rPr lang="ru-RU" b="1" dirty="0" smtClean="0">
                <a:solidFill>
                  <a:srgbClr val="FFFF00"/>
                </a:solidFill>
              </a:rPr>
              <a:t> корпус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1802-1918 </a:t>
            </a:r>
            <a:r>
              <a:rPr lang="ru-RU" b="1" dirty="0" err="1" smtClean="0">
                <a:solidFill>
                  <a:srgbClr val="FFFF00"/>
                </a:solidFill>
              </a:rPr>
              <a:t>гг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G:\Проверенный архив 11. 08.  2010\корпус!\архив корпуса\учебник кк\КК иллюстрацыя\Безымянный4.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172593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1600200" y="3505200"/>
            <a:ext cx="2209800" cy="3124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05000" y="4114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Горный кадетский корпус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1804-1833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1676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Финляндский кадетский корпус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1812-1903 гг.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G:\Проверенный архив 11. 08.  2010\корпус!\архив корпуса\учебник кк\фин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38600" y="2895600"/>
            <a:ext cx="927100" cy="178105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486400" y="3276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Калишский</a:t>
            </a:r>
            <a:r>
              <a:rPr lang="ru-RU" b="1" dirty="0" smtClean="0">
                <a:solidFill>
                  <a:srgbClr val="FFFF00"/>
                </a:solidFill>
              </a:rPr>
              <a:t> кадетский корпус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1815-1831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18288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Московский кадетский корпус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1824-1918 гг.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15200" y="2971800"/>
            <a:ext cx="1488629" cy="201212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Николай </a:t>
            </a:r>
            <a:r>
              <a:rPr lang="en-US" dirty="0" smtClean="0"/>
              <a:t>I </a:t>
            </a:r>
            <a:r>
              <a:rPr lang="ru-RU" dirty="0" smtClean="0"/>
              <a:t>решил «дать военно-учебным заведениям новое устройство, связать их вместе в одну общую отрасль государственного управления, для направления одною и тою же мыслию к одной и той же цели». По мнению Николая </a:t>
            </a:r>
            <a:r>
              <a:rPr lang="en-US" dirty="0" smtClean="0"/>
              <a:t>I</a:t>
            </a:r>
            <a:r>
              <a:rPr lang="ru-RU" dirty="0" smtClean="0"/>
              <a:t>, кадетские корпуса ко времени его вступления на престол выполнили свою просветительскую функцию, первоначально возложенную на них при создании, и теперь должны были сосредоточить свое внимание на подготовке исключительно офицеров.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Кадетские корпуса в период правления Николая 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r>
              <a:rPr lang="ru-RU" sz="3600" b="1" dirty="0" smtClean="0">
                <a:solidFill>
                  <a:schemeClr val="bg1"/>
                </a:solidFill>
              </a:rPr>
              <a:t>  (1825- 1855 гг.)</a:t>
            </a:r>
            <a:endParaRPr lang="ru-RU" sz="3600" dirty="0"/>
          </a:p>
        </p:txBody>
      </p:sp>
      <p:pic>
        <p:nvPicPr>
          <p:cNvPr id="5" name="Рисунок 4" descr="G:\Проверенный архив 11. 08.  2010\корпус!\архив корпуса\учебник кк\ник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91200" y="1600200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Кадетские корпуса в период правления Николая 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r>
              <a:rPr lang="ru-RU" sz="3600" b="1" dirty="0" smtClean="0">
                <a:solidFill>
                  <a:schemeClr val="bg1"/>
                </a:solidFill>
              </a:rPr>
              <a:t>  (1825- 1855 гг.)</a:t>
            </a:r>
            <a:endParaRPr lang="ru-RU" sz="36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1295400"/>
            <a:ext cx="28194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33400" y="3733800"/>
            <a:ext cx="28194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191000" y="4038600"/>
            <a:ext cx="28194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867400" y="1371600"/>
            <a:ext cx="28194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295400" y="4572000"/>
            <a:ext cx="28194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267200" y="5562600"/>
            <a:ext cx="28194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048000" y="1295400"/>
            <a:ext cx="28194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096000" y="2057400"/>
            <a:ext cx="28194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752600" y="5334000"/>
            <a:ext cx="28194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343400" y="4876800"/>
            <a:ext cx="28194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505200" y="3200400"/>
            <a:ext cx="28194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048000" y="2133600"/>
            <a:ext cx="28194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304800" y="2971800"/>
            <a:ext cx="28194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52400" y="2133600"/>
            <a:ext cx="28194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G:\Проверенный архив 11. 08.  2010\корпус!\архив корпуса\учебник кк\КК иллюстрацыя\Безымянный8.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1466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1524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Александровский к.к для малолетних 1829-1862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362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Павловский к.к. в С-П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1829-1863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200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Тамбовский к.к. 1830-1865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3962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Тульский Александровский к.к.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      1830-1865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4876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Казанский к.к.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1834 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5486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Нижегородский графа Аракчеева к.к.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1834-1918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52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Полоцкий к.к.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1835-1920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2286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Петровский Полтавский 1840-1920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3352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Александровский Брестский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1841-1859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4343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Тульчинский</a:t>
            </a:r>
            <a:r>
              <a:rPr lang="ru-RU" b="1" dirty="0" smtClean="0">
                <a:solidFill>
                  <a:srgbClr val="FFFF00"/>
                </a:solidFill>
              </a:rPr>
              <a:t> к.к. 1841-1863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105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Орловский Бахтина к.к. 1843-1919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59346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Оренбургский </a:t>
            </a:r>
            <a:r>
              <a:rPr lang="ru-RU" b="1" dirty="0" err="1" smtClean="0">
                <a:solidFill>
                  <a:srgbClr val="FFFF00"/>
                </a:solidFill>
              </a:rPr>
              <a:t>Неплюевский</a:t>
            </a:r>
            <a:r>
              <a:rPr lang="ru-RU" b="1" dirty="0" smtClean="0">
                <a:solidFill>
                  <a:srgbClr val="FFFF00"/>
                </a:solidFill>
              </a:rPr>
              <a:t> к.к. 1844-1920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Горизонтальный свиток 31"/>
          <p:cNvSpPr/>
          <p:nvPr/>
        </p:nvSpPr>
        <p:spPr>
          <a:xfrm>
            <a:off x="6172200" y="2667000"/>
            <a:ext cx="2971800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Горизонтальный свиток 32"/>
          <p:cNvSpPr/>
          <p:nvPr/>
        </p:nvSpPr>
        <p:spPr>
          <a:xfrm>
            <a:off x="7010400" y="5791200"/>
            <a:ext cx="22860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Горизонтальный свиток 33"/>
          <p:cNvSpPr/>
          <p:nvPr/>
        </p:nvSpPr>
        <p:spPr>
          <a:xfrm>
            <a:off x="7086600" y="3886200"/>
            <a:ext cx="19050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Горизонтальный свиток 34"/>
          <p:cNvSpPr/>
          <p:nvPr/>
        </p:nvSpPr>
        <p:spPr>
          <a:xfrm>
            <a:off x="6248400" y="3200400"/>
            <a:ext cx="26670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Горизонтальный свиток 35"/>
          <p:cNvSpPr/>
          <p:nvPr/>
        </p:nvSpPr>
        <p:spPr>
          <a:xfrm>
            <a:off x="7010400" y="4724400"/>
            <a:ext cx="21336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400800" y="1524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Грузинский к.к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1845-1866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2743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Михайловский к.к. 1845-1918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8400" y="3429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1-й Сибирский Александра 1 1845-1925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62800" y="419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2-й Московский к.к. 1849-1918 гг.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34200" y="5029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Александринский сиротский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1851-1863 гг.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6600" y="59346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Владимирский Киевский к.к. 1852-1920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220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Константиновский к.к. 1855-1859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Кадетские корпуса были переименованы в военные гимназии или расформированы. Военные атрибуты были ликвидированы. С кадет сняты погоны - их гордость. Во вновь созданных общеобразовательных военно-учебных заведениях вместо воинской дисциплины было введено правильное, согласно </a:t>
            </a:r>
            <a:r>
              <a:rPr lang="ru-RU" dirty="0" smtClean="0"/>
              <a:t>времени требованиям </a:t>
            </a:r>
            <a:r>
              <a:rPr lang="ru-RU" dirty="0" smtClean="0"/>
              <a:t>педагогики, воспитание под руководством воспитателей, без участия унтер-офицеров из старших кадет.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Кадетские корпуса в период правления </a:t>
            </a:r>
            <a:r>
              <a:rPr lang="ru-RU" sz="3600" b="1" dirty="0" smtClean="0">
                <a:solidFill>
                  <a:schemeClr val="bg1"/>
                </a:solidFill>
              </a:rPr>
              <a:t>Александра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</a:rPr>
              <a:t>(</a:t>
            </a:r>
            <a:r>
              <a:rPr lang="ru-RU" sz="3600" b="1" dirty="0" smtClean="0">
                <a:solidFill>
                  <a:schemeClr val="bg1"/>
                </a:solidFill>
              </a:rPr>
              <a:t>1855-1881 </a:t>
            </a:r>
            <a:r>
              <a:rPr lang="ru-RU" sz="3600" b="1" dirty="0" smtClean="0">
                <a:solidFill>
                  <a:schemeClr val="bg1"/>
                </a:solidFill>
              </a:rPr>
              <a:t>гг.)</a:t>
            </a:r>
            <a:endParaRPr lang="ru-RU" sz="3600" dirty="0"/>
          </a:p>
        </p:txBody>
      </p:sp>
      <p:pic>
        <p:nvPicPr>
          <p:cNvPr id="5" name="Рисунок 4" descr="G:\Проверенный архив 11. 08.  2010\корпус!\архив корпуса\учебник кк\ал2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705600" y="1371600"/>
            <a:ext cx="2162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Проверенный архив 11. 08.  2010\корпус!\архив корпуса\учебник кк\КК иллюстрацыя\Безымянный3.t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22193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5638800"/>
            <a:ext cx="4267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1. </a:t>
            </a:r>
            <a:r>
              <a:rPr lang="ru-RU" sz="1200" i="1" dirty="0" smtClean="0"/>
              <a:t>Воспитанник военной гимназии</a:t>
            </a:r>
            <a:endParaRPr lang="ru-RU" sz="1200" i="1" dirty="0" smtClean="0"/>
          </a:p>
          <a:p>
            <a:r>
              <a:rPr lang="ru-RU" sz="1200" i="1" dirty="0" smtClean="0"/>
              <a:t>2.Обер=офицер 1-й Санкт – Петербургской военной гимназии, 1865г</a:t>
            </a:r>
            <a:r>
              <a:rPr lang="ru-RU" sz="1200" i="1" dirty="0" smtClean="0"/>
              <a:t>.</a:t>
            </a:r>
          </a:p>
          <a:p>
            <a:r>
              <a:rPr lang="ru-RU" sz="1200" i="1" dirty="0" smtClean="0"/>
              <a:t>3. </a:t>
            </a:r>
            <a:r>
              <a:rPr lang="ru-RU" sz="1200" i="1" dirty="0" smtClean="0"/>
              <a:t>Воспитанник приготовительного пансиона Николаевского кавалерийского училища, 1865 г.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При Императоре Александре </a:t>
            </a:r>
            <a:r>
              <a:rPr lang="en-US" dirty="0" smtClean="0"/>
              <a:t>III </a:t>
            </a:r>
            <a:r>
              <a:rPr lang="ru-RU" dirty="0" smtClean="0"/>
              <a:t>было сформировано 9 кадетских корпусов: - Александровский императора Александра </a:t>
            </a:r>
            <a:r>
              <a:rPr lang="en-US" dirty="0" smtClean="0"/>
              <a:t>II</a:t>
            </a:r>
            <a:r>
              <a:rPr lang="ru-RU" dirty="0" smtClean="0"/>
              <a:t> кадетский корпус </a:t>
            </a:r>
            <a:r>
              <a:rPr lang="ru-RU" dirty="0" smtClean="0"/>
              <a:t>на его </a:t>
            </a:r>
            <a:r>
              <a:rPr lang="ru-RU" dirty="0" smtClean="0"/>
              <a:t>базе, </a:t>
            </a:r>
            <a:r>
              <a:rPr lang="ru-RU" dirty="0" err="1" smtClean="0"/>
              <a:t>Симбирский</a:t>
            </a:r>
            <a:r>
              <a:rPr lang="ru-RU" dirty="0" smtClean="0"/>
              <a:t>, 3-й Московский кадетский корпус, Тифлисский Великого князя Михаила Николаевича кадетский корпус, Псковский, 4-ый Московский, Николаевский, Донской кадетский корпус, 2-й Оренбургский. Все кадетские корпуса являлись средними военно-учебными заведениями; в них были только общеобразовательные классы и велась предварительная подготовка к военной службе. Корпуса имели военную организацию и подразделялись на роты.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Кадетские корпуса в период правления </a:t>
            </a:r>
            <a:r>
              <a:rPr lang="ru-RU" sz="3600" b="1" dirty="0" smtClean="0">
                <a:solidFill>
                  <a:schemeClr val="bg1"/>
                </a:solidFill>
              </a:rPr>
              <a:t>Александра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</a:rPr>
              <a:t>II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</a:rPr>
              <a:t>(</a:t>
            </a:r>
            <a:r>
              <a:rPr lang="ru-RU" sz="3600" b="1" dirty="0" smtClean="0">
                <a:solidFill>
                  <a:schemeClr val="bg1"/>
                </a:solidFill>
              </a:rPr>
              <a:t>1881-1894 </a:t>
            </a:r>
            <a:r>
              <a:rPr lang="ru-RU" sz="3600" b="1" dirty="0" smtClean="0">
                <a:solidFill>
                  <a:schemeClr val="bg1"/>
                </a:solidFill>
              </a:rPr>
              <a:t>гг.)</a:t>
            </a:r>
            <a:endParaRPr lang="ru-RU" sz="3600" dirty="0"/>
          </a:p>
        </p:txBody>
      </p:sp>
      <p:pic>
        <p:nvPicPr>
          <p:cNvPr id="5" name="Рисунок 4" descr="G:\Проверенный архив 11. 08.  2010\корпус!\архив корпуса\учебник кк\ал3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477000" y="1524000"/>
            <a:ext cx="2343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Проверенный архив 11. 08.  2010\корпус!\архив корпуса\учебник кк\КК иллюстрацыя\Безымянный2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24479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6027003"/>
            <a:ext cx="3962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i="1" dirty="0" smtClean="0"/>
              <a:t>Вице –унтер –офицер императора Александра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smtClean="0"/>
              <a:t>III</a:t>
            </a:r>
            <a:endParaRPr lang="ru-RU" sz="1200" i="1" dirty="0" smtClean="0"/>
          </a:p>
          <a:p>
            <a:pPr marL="228600" indent="-228600">
              <a:buAutoNum type="arabicPeriod"/>
            </a:pPr>
            <a:r>
              <a:rPr lang="ru-RU" sz="1200" i="1" dirty="0" smtClean="0"/>
              <a:t>Воспитанник приготовительной школы </a:t>
            </a:r>
            <a:r>
              <a:rPr lang="ru-RU" sz="1200" i="1" dirty="0" smtClean="0"/>
              <a:t>императора </a:t>
            </a:r>
            <a:r>
              <a:rPr lang="ru-RU" sz="1200" i="1" dirty="0" smtClean="0"/>
              <a:t>Александра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smtClean="0"/>
              <a:t>III</a:t>
            </a:r>
            <a:endParaRPr lang="ru-RU" sz="1200" i="1" dirty="0" smtClean="0"/>
          </a:p>
          <a:p>
            <a:pPr marL="228600" indent="-228600">
              <a:buAutoNum type="arabicPeriod"/>
            </a:pPr>
            <a:r>
              <a:rPr lang="ru-RU" sz="1200" i="1" dirty="0" smtClean="0"/>
              <a:t>Кадет Ташкентского кадетского корпуса</a:t>
            </a:r>
            <a:endParaRPr lang="ru-RU" sz="12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Царствование Императора Николая </a:t>
            </a:r>
            <a:r>
              <a:rPr lang="en-US" dirty="0" smtClean="0"/>
              <a:t>II </a:t>
            </a:r>
            <a:r>
              <a:rPr lang="ru-RU" dirty="0" smtClean="0"/>
              <a:t>были учреждены 9 Кадетских Корпусов: Ярославский, Варшавский (Суворовский) в Варшаве, Одесский Великого Князя Константина Константиновича Кадетский Корпус, Сумский, Хабаровский, Владикавказский, Ташкентский Е.И.В. Наследника Цесаревича Алексея Николаевича, </a:t>
            </a:r>
            <a:r>
              <a:rPr lang="ru-RU" dirty="0" err="1" smtClean="0"/>
              <a:t>Вольский</a:t>
            </a:r>
            <a:r>
              <a:rPr lang="ru-RU" dirty="0" smtClean="0"/>
              <a:t>, Иркутский.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Кадетские корпуса в период правления </a:t>
            </a:r>
            <a:r>
              <a:rPr lang="ru-RU" sz="3600" b="1" dirty="0" smtClean="0">
                <a:solidFill>
                  <a:schemeClr val="bg1"/>
                </a:solidFill>
              </a:rPr>
              <a:t>Николая</a:t>
            </a:r>
            <a:r>
              <a:rPr lang="en-US" sz="3600" b="1" dirty="0" smtClean="0">
                <a:solidFill>
                  <a:schemeClr val="bg1"/>
                </a:solidFill>
              </a:rPr>
              <a:t> II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</a:rPr>
              <a:t>(</a:t>
            </a:r>
            <a:r>
              <a:rPr lang="ru-RU" sz="3600" b="1" dirty="0" smtClean="0">
                <a:solidFill>
                  <a:schemeClr val="bg1"/>
                </a:solidFill>
              </a:rPr>
              <a:t>1894-1917 </a:t>
            </a:r>
            <a:r>
              <a:rPr lang="ru-RU" sz="3600" b="1" dirty="0" smtClean="0">
                <a:solidFill>
                  <a:schemeClr val="bg1"/>
                </a:solidFill>
              </a:rPr>
              <a:t>гг.)</a:t>
            </a:r>
            <a:endParaRPr lang="ru-RU" sz="3600" dirty="0"/>
          </a:p>
        </p:txBody>
      </p:sp>
      <p:pic>
        <p:nvPicPr>
          <p:cNvPr id="5" name="Рисунок 4" descr="G:\Проверенный архив 11. 08.  2010\корпус!\архив корпуса\учебник кк\ник2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934199" y="1524000"/>
            <a:ext cx="1857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Проверенный архив 11. 08.  2010\корпус!\архив корпуса\учебник кк\КК иллюстрацыя\Безымянный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29000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6027003"/>
            <a:ext cx="4648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200" i="1" dirty="0" err="1" smtClean="0"/>
              <a:t>Обер</a:t>
            </a:r>
            <a:r>
              <a:rPr lang="ru-RU" sz="1200" i="1" dirty="0" smtClean="0"/>
              <a:t>– офицер 1-го кадетского корпуса, 1882-1908 гг.</a:t>
            </a:r>
            <a:endParaRPr lang="ru-RU" sz="1200" i="1" dirty="0" smtClean="0"/>
          </a:p>
          <a:p>
            <a:pPr marL="228600" indent="-228600">
              <a:buAutoNum type="arabicPeriod"/>
            </a:pPr>
            <a:r>
              <a:rPr lang="ru-RU" sz="1200" i="1" dirty="0" smtClean="0"/>
              <a:t>Штаб-офицер 2-го кадетского корпуса, 1908-1917 гг.</a:t>
            </a:r>
            <a:endParaRPr lang="ru-RU" sz="1200" i="1" dirty="0" smtClean="0"/>
          </a:p>
          <a:p>
            <a:pPr marL="228600" indent="-228600">
              <a:buAutoNum type="arabicPeriod"/>
            </a:pPr>
            <a:r>
              <a:rPr lang="ru-RU" sz="1200" i="1" dirty="0" smtClean="0"/>
              <a:t>Обер-офицер Николаевского </a:t>
            </a:r>
            <a:r>
              <a:rPr lang="ru-RU" sz="1200" i="1" dirty="0" smtClean="0"/>
              <a:t>кадетского корпуса, 1908-1917 гг.</a:t>
            </a:r>
            <a:endParaRPr lang="ru-RU" sz="1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5000" cy="9286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Вопросы для повторения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8556625" cy="2800368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r>
              <a:rPr lang="ru-RU" sz="2400" dirty="0" smtClean="0"/>
              <a:t>Какие внешнеполитические события повлияли на развитие системы военного образования в России </a:t>
            </a:r>
            <a:r>
              <a:rPr lang="en-US" sz="2400" dirty="0" smtClean="0"/>
              <a:t>XIX</a:t>
            </a:r>
            <a:r>
              <a:rPr lang="ru-RU" sz="2400" dirty="0" smtClean="0"/>
              <a:t> в.?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С какой целью проводилась реформа по преобразованию кадетских корпусов?   </a:t>
            </a:r>
            <a:r>
              <a:rPr lang="ru-RU" sz="2400" b="1" dirty="0" smtClean="0"/>
              <a:t> </a:t>
            </a:r>
            <a:endParaRPr lang="ru-RU" sz="2400" b="1" dirty="0" smtClean="0"/>
          </a:p>
          <a:p>
            <a:r>
              <a:rPr lang="ru-RU" sz="2400" dirty="0" smtClean="0"/>
              <a:t>Кто </a:t>
            </a:r>
            <a:r>
              <a:rPr lang="ru-RU" sz="2400" dirty="0" smtClean="0"/>
              <a:t>был инициатором проведения реформы? </a:t>
            </a:r>
            <a:endParaRPr lang="ru-RU" sz="2400" dirty="0" smtClean="0"/>
          </a:p>
          <a:p>
            <a:r>
              <a:rPr lang="ru-RU" sz="2400" dirty="0" smtClean="0"/>
              <a:t>Почему </a:t>
            </a:r>
            <a:r>
              <a:rPr lang="ru-RU" sz="2400" dirty="0" smtClean="0"/>
              <a:t>корпуса были вновь восстановлены?</a:t>
            </a:r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81000" y="3276600"/>
            <a:ext cx="8255000" cy="9286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Исторические персоналии</a:t>
            </a:r>
            <a:endParaRPr lang="ru-RU" sz="3600" kern="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G:\Проверенный архив 11. 08.  2010\корпус!\архив корпуса\учебник кк\александр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28600" y="4191000"/>
            <a:ext cx="163576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Проверенный архив 11. 08.  2010\корпус!\архив корпуса\учебник кк\ал2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62400" y="4267200"/>
            <a:ext cx="15525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Проверенный архив 11. 08.  2010\корпус!\архив корпуса\учебник кк\ник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133600" y="4191000"/>
            <a:ext cx="160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Проверенный архив 11. 08.  2010\корпус!\архив корпуса\учебник кк\ал3.t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715000" y="4267200"/>
            <a:ext cx="1733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Проверенный архив 11. 08.  2010\корпус!\архив корпуса\учебник кк\ник2.t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667626" y="4267200"/>
            <a:ext cx="147637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730</Words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Урок 4.   КАДЕТСКИЕ КОРПУСА В РОССИИ   в XIX – начале ХХ вв.   </vt:lpstr>
      <vt:lpstr>Кадетские корпуса в период правления Александра I  (1801-1825 гг.)</vt:lpstr>
      <vt:lpstr>Кадетские корпуса в период правления Александра I  (1801-1825 гг.)</vt:lpstr>
      <vt:lpstr>Кадетские корпуса в период правления Николая I  (1825- 1855 гг.)</vt:lpstr>
      <vt:lpstr>Кадетские корпуса в период правления Николая I  (1825- 1855 гг.)</vt:lpstr>
      <vt:lpstr>Кадетские корпуса в период правления Александра II  (1855-1881 гг.)</vt:lpstr>
      <vt:lpstr>Кадетские корпуса в период правления Александра III  (1881-1894 гг.)</vt:lpstr>
      <vt:lpstr>Кадетские корпуса в период правления Николая II  (1894-1917 гг.)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4.   КАДЕТСКИЕ КОРПУСА В РОССИИ   в XIX – начале ХХ вв.   </dc:title>
  <cp:lastModifiedBy>Анна</cp:lastModifiedBy>
  <cp:revision>15</cp:revision>
  <dcterms:modified xsi:type="dcterms:W3CDTF">2010-11-05T10:04:46Z</dcterms:modified>
</cp:coreProperties>
</file>