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424AA5B-21B1-4F12-8DCD-61B637284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772400" cy="1371600"/>
          </a:xfrm>
          <a:solidFill>
            <a:schemeClr val="bg2">
              <a:lumMod val="90000"/>
            </a:schemeClr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Урок 2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История создания </a:t>
            </a:r>
            <a:br>
              <a:rPr lang="ru-RU" sz="3200" dirty="0" smtClean="0"/>
            </a:br>
            <a:r>
              <a:rPr lang="ru-RU" sz="3200" dirty="0" smtClean="0"/>
              <a:t>кадетских корпусов в России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924800" cy="3962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Темы урока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Кадетские корпуса – военно-учебные заведения (цели и задачи)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История создания кадетских корпусов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Первые кадетские корпуса в России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Кадетские корпуса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6477000" cy="5181600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 smtClean="0">
                <a:solidFill>
                  <a:schemeClr val="bg1"/>
                </a:solidFill>
              </a:rPr>
              <a:t>Кадетские корпуса </a:t>
            </a:r>
            <a:r>
              <a:rPr lang="ru-RU" sz="5500" b="1" dirty="0" smtClean="0"/>
              <a:t>-</a:t>
            </a:r>
            <a:r>
              <a:rPr lang="ru-RU" sz="5500" dirty="0" smtClean="0"/>
              <a:t>  учебно-воспитательные заведения имеющие целью облегчить военнослужащим воспитание и образование их детей и являющиеся первоначальною ступенью к подготовке офицеров, ведут начало с 1653 г., когда в Пруссии была учреждена первая кадетская школа для несения дворянскими детьми воинской службы. Ещё в 1716 г. король Фридрих I сформировал в Берлине роту кадет, назначив шефом ее своего 4-летнего сына, будущего полководца Фридриха </a:t>
            </a:r>
            <a:r>
              <a:rPr lang="en-US" sz="5500" dirty="0" smtClean="0"/>
              <a:t>II</a:t>
            </a:r>
            <a:r>
              <a:rPr lang="ru-RU" sz="5500" dirty="0" smtClean="0"/>
              <a:t> Великого.  </a:t>
            </a:r>
          </a:p>
          <a:p>
            <a:r>
              <a:rPr lang="ru-RU" sz="5500" b="1" dirty="0" smtClean="0">
                <a:solidFill>
                  <a:schemeClr val="bg1"/>
                </a:solidFill>
              </a:rPr>
              <a:t>  Слово </a:t>
            </a:r>
            <a:r>
              <a:rPr lang="en-US" sz="5500" b="1" dirty="0" smtClean="0">
                <a:solidFill>
                  <a:schemeClr val="bg1"/>
                </a:solidFill>
              </a:rPr>
              <a:t>cadet</a:t>
            </a:r>
            <a:r>
              <a:rPr lang="ru-RU" sz="5500" b="1" dirty="0" smtClean="0">
                <a:solidFill>
                  <a:schemeClr val="bg1"/>
                </a:solidFill>
              </a:rPr>
              <a:t> </a:t>
            </a:r>
            <a:r>
              <a:rPr lang="ru-RU" sz="5500" dirty="0" smtClean="0"/>
              <a:t>значит малолетний, само слово французского происхождения, еще ранее это французское слово произошло от уменьшительного «</a:t>
            </a:r>
            <a:r>
              <a:rPr lang="ru-RU" sz="5500" dirty="0" err="1" smtClean="0"/>
              <a:t>капдет</a:t>
            </a:r>
            <a:r>
              <a:rPr lang="ru-RU" sz="5500" dirty="0" smtClean="0"/>
              <a:t>» на </a:t>
            </a:r>
            <a:r>
              <a:rPr lang="ru-RU" sz="5500" dirty="0" err="1" smtClean="0"/>
              <a:t>гасконском</a:t>
            </a:r>
            <a:r>
              <a:rPr lang="ru-RU" sz="5500" dirty="0" smtClean="0"/>
              <a:t> наречии, производного от латинского «</a:t>
            </a:r>
            <a:r>
              <a:rPr lang="ru-RU" sz="5500" dirty="0" err="1" smtClean="0"/>
              <a:t>капителлум</a:t>
            </a:r>
            <a:r>
              <a:rPr lang="ru-RU" sz="5500" dirty="0" smtClean="0"/>
              <a:t>», что буквально значит «маленький капитан» или «маленький глава». Таким образом, более точный смысл этого слова в данном случае гласит: маленький или будущий </a:t>
            </a:r>
            <a:r>
              <a:rPr lang="ru-RU" sz="5500" dirty="0" err="1" smtClean="0"/>
              <a:t>возглавитель</a:t>
            </a:r>
            <a:r>
              <a:rPr lang="ru-RU" sz="5500" dirty="0" smtClean="0"/>
              <a:t>. Во Франции так назывались дети дворян, которые начинали свою военную службу в низших военных чинах, а так же дети выдающихся семей, которых с малолетнего возраста записывали в военные части, а затем уже взрослыми производили в офицерские чины.</a:t>
            </a:r>
          </a:p>
          <a:p>
            <a:endParaRPr lang="ru-RU" dirty="0"/>
          </a:p>
        </p:txBody>
      </p:sp>
      <p:pic>
        <p:nvPicPr>
          <p:cNvPr id="4" name="Рисунок 3" descr="G:\Проверенный архив 11. 08.  2010\корпус!\архив корпуса\учебник кк\кадет 2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752600"/>
            <a:ext cx="2162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Первые кадетские корпуса</a:t>
            </a:r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219200"/>
            <a:ext cx="6215063" cy="5638800"/>
          </a:xfrm>
        </p:spPr>
        <p:txBody>
          <a:bodyPr>
            <a:normAutofit/>
          </a:bodyPr>
          <a:lstStyle/>
          <a:p>
            <a:r>
              <a:rPr lang="ru-RU" sz="1800" dirty="0"/>
              <a:t>С царствования Анны Иоанновны и начинается история кадетских корпусов — заимствованной у Запада формы воспитания военной молодежи для служения  Царю и Отечеству в офицерских чинах. </a:t>
            </a:r>
          </a:p>
          <a:p>
            <a:r>
              <a:rPr lang="ru-RU" sz="1800" dirty="0"/>
              <a:t>В 29 июля 1731 году Государыня подписывает Указ №5811 об учреждении «Корпуса кадетов шляхетных детей».</a:t>
            </a:r>
          </a:p>
          <a:p>
            <a:r>
              <a:rPr lang="ru-RU" sz="1800" dirty="0"/>
              <a:t>К 17 февраля 1732 года в столицу съехались 56 недорослей, и занятия начались. Этот день считается днем основания корпуса — до расформирования корпуса он ежегодно отмечался как корпусный праздник.    </a:t>
            </a:r>
          </a:p>
          <a:p>
            <a:r>
              <a:rPr lang="ru-RU" sz="1800" dirty="0"/>
              <a:t>Опираясь на опыт западных стран, П.И. </a:t>
            </a:r>
            <a:r>
              <a:rPr lang="ru-RU" sz="1800" dirty="0" err="1"/>
              <a:t>Ягужинский</a:t>
            </a:r>
            <a:r>
              <a:rPr lang="ru-RU" sz="1800" dirty="0"/>
              <a:t> в программу обучения, наряду со специальными военными предметами, включил основы точных,  естественных и гуманитарных наук. </a:t>
            </a:r>
          </a:p>
          <a:p>
            <a:r>
              <a:rPr lang="ru-RU" sz="1800" dirty="0"/>
              <a:t>В </a:t>
            </a:r>
            <a:r>
              <a:rPr lang="en-US" sz="1800" dirty="0"/>
              <a:t>XVIII</a:t>
            </a:r>
            <a:r>
              <a:rPr lang="ru-RU" sz="1800" dirty="0"/>
              <a:t> в. Артиллерийская и инженерная школа была преобразована в  Артиллерийский  и инженерный шляхетный кадетский корпус . 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67625" y="1341438"/>
            <a:ext cx="1274763" cy="2892425"/>
          </a:xfrm>
          <a:noFill/>
          <a:ln/>
        </p:spPr>
      </p:pic>
      <p:pic>
        <p:nvPicPr>
          <p:cNvPr id="1434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72225" y="3213100"/>
            <a:ext cx="2274888" cy="3470275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Инициаторы создания</a:t>
            </a:r>
            <a:endParaRPr lang="ru-RU" dirty="0"/>
          </a:p>
        </p:txBody>
      </p:sp>
      <p:pic>
        <p:nvPicPr>
          <p:cNvPr id="1026" name="Picture 2" descr="G:\Проверенный архив 11. 08.  2010\корпус!\архив корпуса\учебник кк\ягужинский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2712720" cy="3858768"/>
          </a:xfrm>
          <a:prstGeom prst="rect">
            <a:avLst/>
          </a:prstGeom>
          <a:noFill/>
        </p:spPr>
      </p:pic>
      <p:pic>
        <p:nvPicPr>
          <p:cNvPr id="1027" name="Picture 3" descr="G:\Проверенный архив 11. 08.  2010\корпус!\архив корпуса\учебник кк\МИНИХ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454275" cy="34940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 П.И. </a:t>
            </a:r>
            <a:r>
              <a:rPr lang="ru-RU" dirty="0" err="1" smtClean="0"/>
              <a:t>Ягужинский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 Б.К. Миних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19400" y="1143000"/>
            <a:ext cx="3048000" cy="548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0400" y="16764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Граф П.И. </a:t>
            </a:r>
            <a:r>
              <a:rPr lang="ru-RU" b="1" u="sng" dirty="0" err="1" smtClean="0"/>
              <a:t>Ягужинский</a:t>
            </a:r>
            <a:r>
              <a:rPr lang="ru-RU" b="1" u="sng" dirty="0" smtClean="0"/>
              <a:t>  </a:t>
            </a:r>
            <a:r>
              <a:rPr lang="ru-RU" dirty="0" smtClean="0"/>
              <a:t>- </a:t>
            </a:r>
            <a:r>
              <a:rPr lang="ru-RU" dirty="0" smtClean="0"/>
              <a:t> </a:t>
            </a:r>
            <a:r>
              <a:rPr lang="ru-RU" dirty="0" smtClean="0"/>
              <a:t>опираясь на опыт Дании и Пруссии смог создать педагогическую программу для кадетских корпусов в Росси.</a:t>
            </a:r>
          </a:p>
          <a:p>
            <a:r>
              <a:rPr lang="ru-RU" b="1" u="sng" dirty="0" smtClean="0"/>
              <a:t>Граф Б.К. Миних </a:t>
            </a:r>
            <a:r>
              <a:rPr lang="ru-RU" dirty="0" smtClean="0"/>
              <a:t>-  был первым директором Сухопутного шляхетного кадетского корпуса.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457200"/>
            <a:ext cx="6400800" cy="6400800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/>
              <a:t>В корпусах, кроме военных предметов,  преподавались  </a:t>
            </a:r>
            <a:r>
              <a:rPr lang="ru-RU" dirty="0"/>
              <a:t>архитектура, геральдика, юриспруденция, философия,  красноречие, иностранные  языки,  Закон Божий и многие другие предметы. Для совершенствования физических сил воспитанников, а так же для придания светского лоска юношам, помимо строевых  и спортивных занятий, давались уроки хореографии, верховой езды и фехтования. Это было необходимо для перехода с военной на гражданскую службу или наоборот с сохранением или даже повышением ранга. Вся система образования в корпусах выстраивалась с учетом этого момента, отсюда столь широкий круг предметов. </a:t>
            </a:r>
          </a:p>
          <a:p>
            <a:r>
              <a:rPr lang="ru-RU" b="1" dirty="0"/>
              <a:t>Наставники  в корпусах не просто стремились дать детям образование «ибо образование само по себе есть дело памяти, смекалки и навыков», во главу угла здесь ставилось целостное формирование личности в согласии с христианской этикой и культурным общечеловеческим наследием. 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/>
              <a:t>стенах кадетского корпуса  мальчики начинали взрослеть, ведь период с 10 до 17 лет знаменателен тем, что в это время у подростка  закладываются основы мировоззрения, формируется характер и обозначается главное направление всей его жизни – служение Родине, как на военном, так и на гражданском поприще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:\Проверенный архив 11. 08.  2010\корпус!\архив корпуса\учебник кк\кадеты 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14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первых кадет</a:t>
            </a:r>
            <a:endParaRPr lang="ru-RU" dirty="0"/>
          </a:p>
        </p:txBody>
      </p:sp>
      <p:pic>
        <p:nvPicPr>
          <p:cNvPr id="4" name="Содержимое 3" descr="G:\Проверенный архив 11. 08.  2010\корпус!\архив корпуса\учебник кк\КК иллюстрацыя\Безымянный5.t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5105400"/>
            <a:ext cx="401955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1730-1750 Сухопутный шляхетский кадетский корпус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Кадет – фузилер в обыкновенной форме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Обер-офицер в парадной форме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Кадет- гренадёр в парадной форме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G:\Проверенный архив 11. 08.  2010\корпус!\архив корпуса\учебник кк\КК иллюстрацыя\Безымянный6.t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067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95800" y="5029200"/>
            <a:ext cx="401955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1760-1790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Кадет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старших классов Артиллерийского и инженерного корпуса в повседневной форме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Кадет – фузилер в обыкновенной форме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Обер-офицер в парадной форме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Кадет- гренадёр в парадной форме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8556625" cy="21859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/>
              <a:t>Объясните цель формирования и суть назначения </a:t>
            </a:r>
            <a:r>
              <a:rPr lang="ru-RU" sz="2000" dirty="0" err="1" smtClean="0"/>
              <a:t>деятелности</a:t>
            </a:r>
            <a:r>
              <a:rPr lang="ru-RU" sz="2000" dirty="0" smtClean="0"/>
              <a:t> кадетских корпусов.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 </a:t>
            </a:r>
            <a:r>
              <a:rPr lang="ru-RU" sz="2000" dirty="0" smtClean="0"/>
              <a:t>Кто был инициатором создания кадетских корпусов в России ? 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В чей период правления и когда были созданы кадетские корпуса?</a:t>
            </a: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2857496"/>
            <a:ext cx="8255000" cy="928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Исторические </a:t>
            </a:r>
            <a:r>
              <a:rPr lang="ru-RU" sz="4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персоналии</a:t>
            </a:r>
            <a:endParaRPr lang="ru-RU" sz="4400" kern="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3917093"/>
            <a:ext cx="1295400" cy="2940907"/>
          </a:xfrm>
          <a:noFill/>
          <a:ln/>
        </p:spPr>
      </p:pic>
      <p:pic>
        <p:nvPicPr>
          <p:cNvPr id="8" name="Picture 3" descr="G:\Проверенный архив 11. 08.  2010\корпус!\архив корпуса\учебник кк\МИНИХ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2033893" cy="2895600"/>
          </a:xfrm>
          <a:prstGeom prst="rect">
            <a:avLst/>
          </a:prstGeom>
          <a:noFill/>
        </p:spPr>
      </p:pic>
      <p:pic>
        <p:nvPicPr>
          <p:cNvPr id="9" name="Picture 2" descr="G:\Проверенный архив 11. 08.  2010\корпус!\архив корпуса\учебник кк\ягужинский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974763"/>
            <a:ext cx="2026920" cy="2883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640</Words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2 История создания  кадетских корпусов в России</vt:lpstr>
      <vt:lpstr>Кадетские корпуса России</vt:lpstr>
      <vt:lpstr>Первые кадетские корпуса</vt:lpstr>
      <vt:lpstr>Инициаторы создания</vt:lpstr>
      <vt:lpstr>Слайд 5</vt:lpstr>
      <vt:lpstr>Форма первых кадет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 История создания  кадетских корпусов в России</dc:title>
  <cp:lastModifiedBy>Анна</cp:lastModifiedBy>
  <cp:revision>4</cp:revision>
  <dcterms:modified xsi:type="dcterms:W3CDTF">2010-11-04T11:57:54Z</dcterms:modified>
</cp:coreProperties>
</file>