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62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558A3-14AD-482B-ACC9-6559C849048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15D6C5-D087-4595-B730-BAF742F737D2}">
      <dgm:prSet phldrT="[Текст]" custT="1"/>
      <dgm:spPr/>
      <dgm:t>
        <a:bodyPr/>
        <a:lstStyle/>
        <a:p>
          <a:r>
            <a:rPr lang="ru-RU" sz="1800" b="1" dirty="0" smtClean="0"/>
            <a:t>религиозное воспитание;</a:t>
          </a:r>
          <a:endParaRPr lang="ru-RU" sz="1800" b="1" dirty="0"/>
        </a:p>
      </dgm:t>
    </dgm:pt>
    <dgm:pt modelId="{6090CD16-F847-4D93-878C-15C8724A76A4}" type="parTrans" cxnId="{074EAA79-30CE-450F-A3B2-3A2D0328BD63}">
      <dgm:prSet/>
      <dgm:spPr/>
      <dgm:t>
        <a:bodyPr/>
        <a:lstStyle/>
        <a:p>
          <a:endParaRPr lang="ru-RU"/>
        </a:p>
      </dgm:t>
    </dgm:pt>
    <dgm:pt modelId="{E6FEAA93-66ED-434F-AEE0-7EA92232D89E}" type="sibTrans" cxnId="{074EAA79-30CE-450F-A3B2-3A2D0328BD63}">
      <dgm:prSet/>
      <dgm:spPr/>
      <dgm:t>
        <a:bodyPr/>
        <a:lstStyle/>
        <a:p>
          <a:endParaRPr lang="ru-RU"/>
        </a:p>
      </dgm:t>
    </dgm:pt>
    <dgm:pt modelId="{61EB83A9-E2AA-421E-B91A-94A5471E8021}">
      <dgm:prSet phldrT="[Текст]" custT="1"/>
      <dgm:spPr/>
      <dgm:t>
        <a:bodyPr/>
        <a:lstStyle/>
        <a:p>
          <a:r>
            <a:rPr lang="ru-RU" sz="1800" b="1" dirty="0" smtClean="0"/>
            <a:t>культурное, этическое и эстетическое воспитание.</a:t>
          </a:r>
          <a:endParaRPr lang="ru-RU" sz="1800" b="1" dirty="0"/>
        </a:p>
      </dgm:t>
    </dgm:pt>
    <dgm:pt modelId="{1F8591F6-A841-45F7-978A-0C39EF5CE2DC}" type="parTrans" cxnId="{E1AE2F19-6F4F-42D3-8AF3-C14ABFDC4CF5}">
      <dgm:prSet/>
      <dgm:spPr/>
      <dgm:t>
        <a:bodyPr/>
        <a:lstStyle/>
        <a:p>
          <a:endParaRPr lang="ru-RU"/>
        </a:p>
      </dgm:t>
    </dgm:pt>
    <dgm:pt modelId="{3FC7E785-F146-46D2-BFCF-6990BBE9B0EB}" type="sibTrans" cxnId="{E1AE2F19-6F4F-42D3-8AF3-C14ABFDC4CF5}">
      <dgm:prSet/>
      <dgm:spPr/>
      <dgm:t>
        <a:bodyPr/>
        <a:lstStyle/>
        <a:p>
          <a:endParaRPr lang="ru-RU"/>
        </a:p>
      </dgm:t>
    </dgm:pt>
    <dgm:pt modelId="{7EE3B476-6963-42F2-B4BD-00164ECA8815}">
      <dgm:prSet custT="1"/>
      <dgm:spPr/>
      <dgm:t>
        <a:bodyPr/>
        <a:lstStyle/>
        <a:p>
          <a:r>
            <a:rPr lang="ru-RU" sz="1800" b="1" dirty="0" smtClean="0"/>
            <a:t>воспитание высоких морально-нравственных качеств;</a:t>
          </a:r>
          <a:endParaRPr lang="ru-RU" sz="1800" b="1" dirty="0" smtClean="0"/>
        </a:p>
      </dgm:t>
    </dgm:pt>
    <dgm:pt modelId="{AD13DCD2-B399-4F1D-BEA9-661B0368BAB7}" type="parTrans" cxnId="{C6677313-13FF-4577-ABFB-AA4DFC733C85}">
      <dgm:prSet/>
      <dgm:spPr/>
      <dgm:t>
        <a:bodyPr/>
        <a:lstStyle/>
        <a:p>
          <a:endParaRPr lang="ru-RU"/>
        </a:p>
      </dgm:t>
    </dgm:pt>
    <dgm:pt modelId="{1035723F-343E-4C3A-A1D4-571AFE9CFF20}" type="sibTrans" cxnId="{C6677313-13FF-4577-ABFB-AA4DFC733C85}">
      <dgm:prSet/>
      <dgm:spPr/>
      <dgm:t>
        <a:bodyPr/>
        <a:lstStyle/>
        <a:p>
          <a:endParaRPr lang="ru-RU"/>
        </a:p>
      </dgm:t>
    </dgm:pt>
    <dgm:pt modelId="{F2E88E70-0072-40D7-BDB4-0E4B6C494B6A}">
      <dgm:prSet custT="1"/>
      <dgm:spPr/>
      <dgm:t>
        <a:bodyPr/>
        <a:lstStyle/>
        <a:p>
          <a:r>
            <a:rPr lang="ru-RU" sz="1800" b="1" dirty="0" smtClean="0"/>
            <a:t>военно-патриотическое  воспитание;</a:t>
          </a:r>
          <a:endParaRPr lang="ru-RU" sz="1800" b="1" dirty="0" smtClean="0"/>
        </a:p>
      </dgm:t>
    </dgm:pt>
    <dgm:pt modelId="{11E718F1-3631-4C72-82F3-807C8F086617}" type="parTrans" cxnId="{E31EF3AB-0495-4D5B-98EA-BD7B0D0AF629}">
      <dgm:prSet/>
      <dgm:spPr/>
      <dgm:t>
        <a:bodyPr/>
        <a:lstStyle/>
        <a:p>
          <a:endParaRPr lang="ru-RU"/>
        </a:p>
      </dgm:t>
    </dgm:pt>
    <dgm:pt modelId="{C6643E29-B281-4D07-9B07-A1C010952DA8}" type="sibTrans" cxnId="{E31EF3AB-0495-4D5B-98EA-BD7B0D0AF629}">
      <dgm:prSet/>
      <dgm:spPr/>
      <dgm:t>
        <a:bodyPr/>
        <a:lstStyle/>
        <a:p>
          <a:endParaRPr lang="ru-RU"/>
        </a:p>
      </dgm:t>
    </dgm:pt>
    <dgm:pt modelId="{94897F90-91A3-4EBD-974F-2E0F6CF127B4}">
      <dgm:prSet custT="1"/>
      <dgm:spPr/>
      <dgm:t>
        <a:bodyPr/>
        <a:lstStyle/>
        <a:p>
          <a:r>
            <a:rPr lang="ru-RU" sz="1800" b="1" dirty="0" smtClean="0"/>
            <a:t>воспитание преданности   престолу и Отечеству;</a:t>
          </a:r>
          <a:endParaRPr lang="ru-RU" sz="1800" b="1" dirty="0" smtClean="0"/>
        </a:p>
      </dgm:t>
    </dgm:pt>
    <dgm:pt modelId="{2276B553-DE96-4C2D-A889-F9A707CE12F7}" type="parTrans" cxnId="{8FC5B319-2898-4B63-8D4F-B6786E77514E}">
      <dgm:prSet/>
      <dgm:spPr/>
      <dgm:t>
        <a:bodyPr/>
        <a:lstStyle/>
        <a:p>
          <a:endParaRPr lang="ru-RU"/>
        </a:p>
      </dgm:t>
    </dgm:pt>
    <dgm:pt modelId="{52F2670C-A3BC-49E5-88E7-51BC9F5EDB1D}" type="sibTrans" cxnId="{8FC5B319-2898-4B63-8D4F-B6786E77514E}">
      <dgm:prSet/>
      <dgm:spPr/>
      <dgm:t>
        <a:bodyPr/>
        <a:lstStyle/>
        <a:p>
          <a:endParaRPr lang="ru-RU"/>
        </a:p>
      </dgm:t>
    </dgm:pt>
    <dgm:pt modelId="{D0D467E4-745E-42FE-9677-64EA2C0B44DA}" type="pres">
      <dgm:prSet presAssocID="{894558A3-14AD-482B-ACC9-6559C849048D}" presName="Name0" presStyleCnt="0">
        <dgm:presLayoutVars>
          <dgm:dir/>
          <dgm:resizeHandles val="exact"/>
        </dgm:presLayoutVars>
      </dgm:prSet>
      <dgm:spPr/>
    </dgm:pt>
    <dgm:pt modelId="{20A090F2-F074-4ED4-9E0D-84BF46749DD4}" type="pres">
      <dgm:prSet presAssocID="{894558A3-14AD-482B-ACC9-6559C849048D}" presName="cycle" presStyleCnt="0"/>
      <dgm:spPr/>
    </dgm:pt>
    <dgm:pt modelId="{94307917-3D0B-4C49-B391-99F68BD6D3AC}" type="pres">
      <dgm:prSet presAssocID="{94897F90-91A3-4EBD-974F-2E0F6CF127B4}" presName="nodeFirstNode" presStyleLbl="node1" presStyleIdx="0" presStyleCnt="5">
        <dgm:presLayoutVars>
          <dgm:bulletEnabled val="1"/>
        </dgm:presLayoutVars>
      </dgm:prSet>
      <dgm:spPr/>
    </dgm:pt>
    <dgm:pt modelId="{F45510AB-40B3-4052-A72B-5AFB992C52A1}" type="pres">
      <dgm:prSet presAssocID="{52F2670C-A3BC-49E5-88E7-51BC9F5EDB1D}" presName="sibTransFirstNode" presStyleLbl="bgShp" presStyleIdx="0" presStyleCnt="1"/>
      <dgm:spPr/>
    </dgm:pt>
    <dgm:pt modelId="{FD0D9FF4-A705-4D76-B73C-3EADA9152B3B}" type="pres">
      <dgm:prSet presAssocID="{7EE3B476-6963-42F2-B4BD-00164ECA8815}" presName="nodeFollowingNodes" presStyleLbl="node1" presStyleIdx="1" presStyleCnt="5" custScaleX="148242" custScaleY="100522">
        <dgm:presLayoutVars>
          <dgm:bulletEnabled val="1"/>
        </dgm:presLayoutVars>
      </dgm:prSet>
      <dgm:spPr/>
    </dgm:pt>
    <dgm:pt modelId="{F89DEC86-B426-4955-B753-785C17DBC2F6}" type="pres">
      <dgm:prSet presAssocID="{0615D6C5-D087-4595-B730-BAF742F737D2}" presName="nodeFollowingNodes" presStyleLbl="node1" presStyleIdx="2" presStyleCnt="5" custScaleX="110919" custScaleY="10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73673-9B88-4BC8-B2C6-21948CB9703F}" type="pres">
      <dgm:prSet presAssocID="{61EB83A9-E2AA-421E-B91A-94A5471E8021}" presName="nodeFollowingNodes" presStyleLbl="node1" presStyleIdx="3" presStyleCnt="5" custScaleX="124657" custScaleY="106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A2296-0123-4EDF-908E-0B928A402724}" type="pres">
      <dgm:prSet presAssocID="{F2E88E70-0072-40D7-BDB4-0E4B6C494B6A}" presName="nodeFollowingNodes" presStyleLbl="node1" presStyleIdx="4" presStyleCnt="5" custScaleX="147035" custScaleY="100522">
        <dgm:presLayoutVars>
          <dgm:bulletEnabled val="1"/>
        </dgm:presLayoutVars>
      </dgm:prSet>
      <dgm:spPr/>
    </dgm:pt>
  </dgm:ptLst>
  <dgm:cxnLst>
    <dgm:cxn modelId="{C6677313-13FF-4577-ABFB-AA4DFC733C85}" srcId="{894558A3-14AD-482B-ACC9-6559C849048D}" destId="{7EE3B476-6963-42F2-B4BD-00164ECA8815}" srcOrd="1" destOrd="0" parTransId="{AD13DCD2-B399-4F1D-BEA9-661B0368BAB7}" sibTransId="{1035723F-343E-4C3A-A1D4-571AFE9CFF20}"/>
    <dgm:cxn modelId="{E31EF3AB-0495-4D5B-98EA-BD7B0D0AF629}" srcId="{894558A3-14AD-482B-ACC9-6559C849048D}" destId="{F2E88E70-0072-40D7-BDB4-0E4B6C494B6A}" srcOrd="4" destOrd="0" parTransId="{11E718F1-3631-4C72-82F3-807C8F086617}" sibTransId="{C6643E29-B281-4D07-9B07-A1C010952DA8}"/>
    <dgm:cxn modelId="{3E2B301A-680A-42D6-B5B0-E3B4A1B2217B}" type="presOf" srcId="{61EB83A9-E2AA-421E-B91A-94A5471E8021}" destId="{A5273673-9B88-4BC8-B2C6-21948CB9703F}" srcOrd="0" destOrd="0" presId="urn:microsoft.com/office/officeart/2005/8/layout/cycle3"/>
    <dgm:cxn modelId="{8FC5B319-2898-4B63-8D4F-B6786E77514E}" srcId="{894558A3-14AD-482B-ACC9-6559C849048D}" destId="{94897F90-91A3-4EBD-974F-2E0F6CF127B4}" srcOrd="0" destOrd="0" parTransId="{2276B553-DE96-4C2D-A889-F9A707CE12F7}" sibTransId="{52F2670C-A3BC-49E5-88E7-51BC9F5EDB1D}"/>
    <dgm:cxn modelId="{0F780428-C895-4FB5-88A8-0A2D93ADE5C7}" type="presOf" srcId="{0615D6C5-D087-4595-B730-BAF742F737D2}" destId="{F89DEC86-B426-4955-B753-785C17DBC2F6}" srcOrd="0" destOrd="0" presId="urn:microsoft.com/office/officeart/2005/8/layout/cycle3"/>
    <dgm:cxn modelId="{847C90D7-6F4F-40C2-B470-A4682127CE98}" type="presOf" srcId="{52F2670C-A3BC-49E5-88E7-51BC9F5EDB1D}" destId="{F45510AB-40B3-4052-A72B-5AFB992C52A1}" srcOrd="0" destOrd="0" presId="urn:microsoft.com/office/officeart/2005/8/layout/cycle3"/>
    <dgm:cxn modelId="{EF08E93A-8730-4069-A292-EE0DF5196F26}" type="presOf" srcId="{7EE3B476-6963-42F2-B4BD-00164ECA8815}" destId="{FD0D9FF4-A705-4D76-B73C-3EADA9152B3B}" srcOrd="0" destOrd="0" presId="urn:microsoft.com/office/officeart/2005/8/layout/cycle3"/>
    <dgm:cxn modelId="{766757BB-A4EF-41C9-AAAD-4F8F0D3CAF15}" type="presOf" srcId="{F2E88E70-0072-40D7-BDB4-0E4B6C494B6A}" destId="{145A2296-0123-4EDF-908E-0B928A402724}" srcOrd="0" destOrd="0" presId="urn:microsoft.com/office/officeart/2005/8/layout/cycle3"/>
    <dgm:cxn modelId="{2BA71DD0-839A-40AF-9644-EB937203848C}" type="presOf" srcId="{894558A3-14AD-482B-ACC9-6559C849048D}" destId="{D0D467E4-745E-42FE-9677-64EA2C0B44DA}" srcOrd="0" destOrd="0" presId="urn:microsoft.com/office/officeart/2005/8/layout/cycle3"/>
    <dgm:cxn modelId="{8F26DD68-8128-40B5-9A97-256F181EA617}" type="presOf" srcId="{94897F90-91A3-4EBD-974F-2E0F6CF127B4}" destId="{94307917-3D0B-4C49-B391-99F68BD6D3AC}" srcOrd="0" destOrd="0" presId="urn:microsoft.com/office/officeart/2005/8/layout/cycle3"/>
    <dgm:cxn modelId="{E1AE2F19-6F4F-42D3-8AF3-C14ABFDC4CF5}" srcId="{894558A3-14AD-482B-ACC9-6559C849048D}" destId="{61EB83A9-E2AA-421E-B91A-94A5471E8021}" srcOrd="3" destOrd="0" parTransId="{1F8591F6-A841-45F7-978A-0C39EF5CE2DC}" sibTransId="{3FC7E785-F146-46D2-BFCF-6990BBE9B0EB}"/>
    <dgm:cxn modelId="{074EAA79-30CE-450F-A3B2-3A2D0328BD63}" srcId="{894558A3-14AD-482B-ACC9-6559C849048D}" destId="{0615D6C5-D087-4595-B730-BAF742F737D2}" srcOrd="2" destOrd="0" parTransId="{6090CD16-F847-4D93-878C-15C8724A76A4}" sibTransId="{E6FEAA93-66ED-434F-AEE0-7EA92232D89E}"/>
    <dgm:cxn modelId="{5C0D77F8-2B86-4064-B84F-3078EE361EEB}" type="presParOf" srcId="{D0D467E4-745E-42FE-9677-64EA2C0B44DA}" destId="{20A090F2-F074-4ED4-9E0D-84BF46749DD4}" srcOrd="0" destOrd="0" presId="urn:microsoft.com/office/officeart/2005/8/layout/cycle3"/>
    <dgm:cxn modelId="{8A880B02-61D4-4EE9-BCD4-BEFEA746CE21}" type="presParOf" srcId="{20A090F2-F074-4ED4-9E0D-84BF46749DD4}" destId="{94307917-3D0B-4C49-B391-99F68BD6D3AC}" srcOrd="0" destOrd="0" presId="urn:microsoft.com/office/officeart/2005/8/layout/cycle3"/>
    <dgm:cxn modelId="{B3B965FF-D747-418D-8B5B-4097E3B447A3}" type="presParOf" srcId="{20A090F2-F074-4ED4-9E0D-84BF46749DD4}" destId="{F45510AB-40B3-4052-A72B-5AFB992C52A1}" srcOrd="1" destOrd="0" presId="urn:microsoft.com/office/officeart/2005/8/layout/cycle3"/>
    <dgm:cxn modelId="{21279F19-A445-458A-874F-3AFEBB802E18}" type="presParOf" srcId="{20A090F2-F074-4ED4-9E0D-84BF46749DD4}" destId="{FD0D9FF4-A705-4D76-B73C-3EADA9152B3B}" srcOrd="2" destOrd="0" presId="urn:microsoft.com/office/officeart/2005/8/layout/cycle3"/>
    <dgm:cxn modelId="{48B877B0-89E6-4F71-8844-F021E3482038}" type="presParOf" srcId="{20A090F2-F074-4ED4-9E0D-84BF46749DD4}" destId="{F89DEC86-B426-4955-B753-785C17DBC2F6}" srcOrd="3" destOrd="0" presId="urn:microsoft.com/office/officeart/2005/8/layout/cycle3"/>
    <dgm:cxn modelId="{30FB2F2C-EAAE-4AF4-A968-D5E1C214E26F}" type="presParOf" srcId="{20A090F2-F074-4ED4-9E0D-84BF46749DD4}" destId="{A5273673-9B88-4BC8-B2C6-21948CB9703F}" srcOrd="4" destOrd="0" presId="urn:microsoft.com/office/officeart/2005/8/layout/cycle3"/>
    <dgm:cxn modelId="{FCC9C8CC-DB26-45A5-A745-04EAD38D97E8}" type="presParOf" srcId="{20A090F2-F074-4ED4-9E0D-84BF46749DD4}" destId="{145A2296-0123-4EDF-908E-0B928A402724}" srcOrd="5" destOrd="0" presId="urn:microsoft.com/office/officeart/2005/8/layout/cycle3"/>
  </dgm:cxnLst>
  <dgm:bg>
    <a:solidFill>
      <a:schemeClr val="bg2">
        <a:lumMod val="5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Урок </a:t>
            </a:r>
            <a:r>
              <a:rPr lang="ru-RU" sz="3200" b="1" dirty="0" smtClean="0">
                <a:solidFill>
                  <a:srgbClr val="7030A0"/>
                </a:solidFill>
              </a:rPr>
              <a:t>7.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ВОСПИТАТЕЛЬНАЯ СИСТЕМА В КАДЕТСКИХ КОРПУСАХ.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Нравственное воспитание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Темы урока</a:t>
            </a:r>
          </a:p>
          <a:p>
            <a:pPr eaLnBrk="1" hangingPunct="1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</a:rPr>
              <a:t>Единая воспитательная система в корпусах.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2. </a:t>
            </a:r>
            <a:r>
              <a:rPr lang="ru-RU" sz="2400" b="1" dirty="0" smtClean="0">
                <a:solidFill>
                  <a:srgbClr val="002060"/>
                </a:solidFill>
              </a:rPr>
              <a:t>Реформирование контроля за воспитательным процессом.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3. Деятельность Ростовцева Я.И.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</a:rPr>
              <a:t>. Система поощрений и наказаний в кадетских корпусах.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5. </a:t>
            </a:r>
            <a:r>
              <a:rPr lang="ru-RU" sz="2400" b="1" dirty="0" smtClean="0">
                <a:solidFill>
                  <a:srgbClr val="002060"/>
                </a:solidFill>
              </a:rPr>
              <a:t>Роль офицера-воспитателя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 algn="just" eaLnBrk="1" hangingPunct="1">
              <a:buFont typeface="Arial" charset="0"/>
              <a:buAutoNum type="arabicPeriod" startAt="3"/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Единая воспитательная система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кадетских корпусах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685800" y="1397000"/>
          <a:ext cx="7696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Реформирование контроля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 </a:t>
            </a:r>
            <a:r>
              <a:rPr lang="ru-RU" b="1" dirty="0" smtClean="0">
                <a:solidFill>
                  <a:srgbClr val="002060"/>
                </a:solidFill>
              </a:rPr>
              <a:t>воспитательным процессом.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0960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Система воспитания в   кадетских    корпусах   периодически  изменялась. Так, на первом этапе развития кадетских корпусов, воспитательный процесс, складывался хаотично, в зависимости от убеждений директора корпуса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середине </a:t>
            </a:r>
            <a:r>
              <a:rPr lang="en-US" dirty="0" smtClean="0"/>
              <a:t>XIX</a:t>
            </a:r>
            <a:r>
              <a:rPr lang="ru-RU" dirty="0" smtClean="0"/>
              <a:t> в., с учреждением специализированных органов управления кадетскими корпусами, воспитательная деятельность этих военно-учебных заведений, начала  регулироваться централизовано, основное внимание, уделялось военно-патриотическому, религиозному и морально-нравственному воспитанию учащихся. Этот период связан с деятельностью начальника штаба военно-учебных заведений Я.И. Ростовцева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23907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"/>
          <a:ext cx="9144000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07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 какой проступок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Мера наказания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28531">
                <a:tc>
                  <a:txBody>
                    <a:bodyPr/>
                    <a:lstStyle/>
                    <a:p>
                      <a:r>
                        <a:rPr lang="ru-RU" dirty="0" smtClean="0"/>
                        <a:t>За лень и </a:t>
                      </a:r>
                      <a:r>
                        <a:rPr lang="ru-RU" dirty="0" err="1" smtClean="0"/>
                        <a:t>неисправление</a:t>
                      </a:r>
                      <a:r>
                        <a:rPr lang="ru-RU" dirty="0" smtClean="0"/>
                        <a:t>, не исполнение приказов, невнимание, несоблюдение порядка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Выговор, стояние у классной доски, лишение забав, блюд, не отпуск со двора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07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 ложь, за ослушание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выговора до наказания розгами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07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 упрямство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Выговор, лишение блюд, розги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68101">
                <a:tc>
                  <a:txBody>
                    <a:bodyPr/>
                    <a:lstStyle/>
                    <a:p>
                      <a:r>
                        <a:rPr lang="ru-RU" dirty="0" smtClean="0"/>
                        <a:t>За неопрятность и небрежность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Замечание, не отпуск домой в праздничные дни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07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 оскорбление товарища, за порчу вещей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Выговор,  постановка в угол, розги, лишение блюд, забав</a:t>
                      </a:r>
                      <a:endParaRPr lang="ru-RU" dirty="0" smtClean="0"/>
                    </a:p>
                  </a:txBody>
                  <a:tcPr/>
                </a:tc>
              </a:tr>
              <a:tr h="607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 самовольный уход из корпуса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Стояние у позорного столба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07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 курение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Выговор, розги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07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 неприличные разговоры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Розги  6-10 раз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07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 драку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Выговор, розги.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5562600" cy="39163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Ростовцев полагал, что все приказы по военно-учебным заведениям должны доводиться не только до офицеров, но и  до кадет. Это также способствовало бы воспитанию подчиненных. Большое значение придавал он подбору директоров кадетских корпусов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Ростовцев Я.И.  </a:t>
            </a:r>
            <a:r>
              <a:rPr lang="ru-RU" dirty="0" smtClean="0"/>
              <a:t>изменил систему: вместо строгих мер, способствующих более к ожесточению и грубости чувств, нежели к смягчению их, он начал употреблять самые кроткие меры.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Деятельность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Ростовцева Якова Ивановича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начальник штаба военно-учебных заведений</a:t>
            </a:r>
            <a:endParaRPr lang="ru-RU" sz="3100" dirty="0"/>
          </a:p>
        </p:txBody>
      </p:sp>
      <p:pic>
        <p:nvPicPr>
          <p:cNvPr id="1027" name="Picture 3" descr="F:\р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0"/>
            <a:ext cx="2663381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4835525" cy="60928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похвала или благодарность в присутствии товарищей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хорошие отзывы, посылаемые родителям и родственникам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отпуск в праздничные дни домой, в театр или на прогулки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разрешение ходить по городу без провожатых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освобождение в праздничные дни от караулов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назначение ординарцами и вестовыми во дворец</a:t>
            </a:r>
            <a:r>
              <a:rPr lang="en-US" sz="1800" dirty="0"/>
              <a:t> </a:t>
            </a:r>
            <a:r>
              <a:rPr lang="ru-RU" sz="1800" dirty="0"/>
              <a:t>за отличные успехи первые места в классе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благодарность в приказе по корпусу или по Главному штабу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перевод из мушкетерской роты в гренадерскую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прибавление баллов за поведение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назначение в ефрейторы, унтер-офицеры и фельдфебели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ru-RU" sz="1800" dirty="0"/>
              <a:t>раздача в корпусах  похвальных листов и подарков с занесением имен награжденных в особую книгу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372225" y="11255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3638" y="1052513"/>
            <a:ext cx="4170362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561975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/>
              <a:t>Перечень видов поощрения</a:t>
            </a:r>
            <a:r>
              <a:rPr lang="en-US" sz="3600" b="1"/>
              <a:t> </a:t>
            </a:r>
            <a:r>
              <a:rPr lang="ru-RU" sz="3600" b="1"/>
              <a:t>кадет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9099550" cy="65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65296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замечание или выговор (наедине или  перед товарищами)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стояние в углу, у классной доски,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запрещение играть,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лишение первого и второго блюд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внеочередные караулы в  праздничные дни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повторение уроков в праздничное время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сажание в классах за особый стол ленивых и стояние у стола или барабана во время обеда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перевод в мушкетерскую роту из гренадерской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стояние на коленях, наказание розгами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понижение балла за поведение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выговор в приказе,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 снятие погон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разжалование из ефрейторов, унтер-офицеров и фельдфебелей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арест и содержание в карцере на хлебе и воде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перевод из высшего класса в низший,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</a:rPr>
              <a:t>ношение старой или серой куртки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066087" cy="6477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dirty="0"/>
              <a:t>Перечень видов наказания</a:t>
            </a:r>
            <a:r>
              <a:rPr lang="en-US" sz="3600" b="1" dirty="0"/>
              <a:t> </a:t>
            </a:r>
            <a:r>
              <a:rPr lang="ru-RU" sz="3600" b="1" dirty="0"/>
              <a:t>кадет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5638800" cy="5410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Рассматривая  проблему воспитания в кадетских корпусах, нельзя не освятить вопрос об обязанностях офицеров – воспитателей.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одном из приказов говорилось, что "отделенный офицер, есть ближайший и непосред­ственный воспитатель, т.е. наблюдатель и руководитель своих кадет и предметом его деятельности должны быть все части, входящие в состав образования фронтового, физического, учебного и нравственного".  </a:t>
            </a:r>
            <a:endParaRPr lang="ru-RU" dirty="0" smtClean="0"/>
          </a:p>
          <a:p>
            <a:r>
              <a:rPr lang="ru-RU" dirty="0" smtClean="0"/>
              <a:t>Особенное </a:t>
            </a:r>
            <a:r>
              <a:rPr lang="ru-RU" dirty="0" smtClean="0"/>
              <a:t>внимание Я. И. Ростовцева было обращено на обязанности  отделенных офицеров по учебному и нравственному образованию воспитанников. В циркуляре 1910 г. отмечалось « красной нитью во всей системе подготовки  воспитанников должно быть проведено развитие нравственности».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Роль </a:t>
            </a:r>
            <a:r>
              <a:rPr lang="ru-RU" sz="3200" b="1" dirty="0" smtClean="0">
                <a:solidFill>
                  <a:srgbClr val="002060"/>
                </a:solidFill>
              </a:rPr>
              <a:t>офицера-воспитателя</a:t>
            </a:r>
            <a:endParaRPr lang="ru-RU" sz="3100" dirty="0"/>
          </a:p>
        </p:txBody>
      </p:sp>
      <p:pic>
        <p:nvPicPr>
          <p:cNvPr id="2050" name="Picture 2" descr="G:\Проверенный архив 11. 08.  2010\корпус!\архив корпуса\учебник кк\КК иллюстрацыя\воси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35563" y="2255837"/>
            <a:ext cx="4065587" cy="3059113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5638800" y="1828800"/>
            <a:ext cx="3124200" cy="4267200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5000" cy="9286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Вопросы для повторения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56625" cy="18288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Назовите,  основные направления воспитательного процесса в кадетских корпусах? </a:t>
            </a:r>
            <a:endParaRPr lang="ru-RU" sz="2000" b="1" dirty="0" smtClean="0"/>
          </a:p>
          <a:p>
            <a:r>
              <a:rPr lang="ru-RU" sz="2000" b="1" dirty="0" smtClean="0"/>
              <a:t>Какие </a:t>
            </a:r>
            <a:r>
              <a:rPr lang="ru-RU" sz="2000" b="1" dirty="0" smtClean="0"/>
              <a:t>виды наказаний и поощрений применялись в кадетских корпусах?  </a:t>
            </a:r>
            <a:endParaRPr lang="ru-RU" sz="2000" b="1" dirty="0" smtClean="0"/>
          </a:p>
          <a:p>
            <a:r>
              <a:rPr lang="ru-RU" sz="2000" b="1" dirty="0" smtClean="0"/>
              <a:t>Как </a:t>
            </a:r>
            <a:r>
              <a:rPr lang="ru-RU" sz="2000" b="1" dirty="0" smtClean="0"/>
              <a:t>изменялась система воспитания в корпусах? </a:t>
            </a:r>
          </a:p>
          <a:p>
            <a:endParaRPr lang="ru-RU" sz="2000" b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3400" y="2971800"/>
            <a:ext cx="82550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200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Виды наказания и поощрения: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9600" y="44196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Наказания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Поощрение </a:t>
                      </a: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665</Words>
  <PresentationFormat>Экран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Урок 7.  ВОСПИТАТЕЛЬНАЯ СИСТЕМА В КАДЕТСКИХ КОРПУСАХ. Нравственное воспитание</vt:lpstr>
      <vt:lpstr>Единая воспитательная система  в кадетских корпусах </vt:lpstr>
      <vt:lpstr>Реформирование контроля  за воспитательным процессом.</vt:lpstr>
      <vt:lpstr>Слайд 4</vt:lpstr>
      <vt:lpstr>Деятельность  Ростовцева Якова Ивановича начальник штаба военно-учебных заведений</vt:lpstr>
      <vt:lpstr>Перечень видов поощрения кадет </vt:lpstr>
      <vt:lpstr>Перечень видов наказания кадет</vt:lpstr>
      <vt:lpstr>Роль офицера-воспитателя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Анна</cp:lastModifiedBy>
  <cp:revision>8</cp:revision>
  <dcterms:modified xsi:type="dcterms:W3CDTF">2010-11-05T21:18:40Z</dcterms:modified>
</cp:coreProperties>
</file>