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61" r:id="rId6"/>
    <p:sldId id="265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Урок </a:t>
            </a:r>
            <a:r>
              <a:rPr lang="ru-RU" sz="3200" b="1" dirty="0" smtClean="0">
                <a:solidFill>
                  <a:srgbClr val="7030A0"/>
                </a:solidFill>
              </a:rPr>
              <a:t>9.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ВОСПИТАТЕЛЬНАЯ СИСТЕМА В КАДЕТСКИХ КОРПУСАХ.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Религиозное и светское воспитание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Темы урока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Вольнодумство в кадетских корпусах.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Религиозное воспитание.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Светское воспитание.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Воспитательный процесс в летних лагерях.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Вольнодумство в кадетских корпусах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1905000"/>
            <a:ext cx="8643938" cy="495300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Для </a:t>
            </a:r>
            <a:r>
              <a:rPr lang="ru-RU" dirty="0" smtClean="0">
                <a:solidFill>
                  <a:schemeClr val="tx1"/>
                </a:solidFill>
              </a:rPr>
              <a:t>контроля за благонадежностью кадет был создан Цензурный комитет, который проверял книги, выдаваемые библиотекой, учебники, особенно по истории, а так же литературу, которую приносили  воспитанники из дома. «По утверждении директорами, дабы книги из библиотек выдаваемы были кадетам не иначе, как с позволения ротных командиров. А дабы в назначении книг, даваемых кадетам для чтения, не произошло ошибок, то я считаю нужным составить в </a:t>
            </a:r>
            <a:r>
              <a:rPr lang="ru-RU" dirty="0" smtClean="0">
                <a:solidFill>
                  <a:schemeClr val="tx1"/>
                </a:solidFill>
              </a:rPr>
              <a:t>библиотеках </a:t>
            </a:r>
            <a:r>
              <a:rPr lang="ru-RU" dirty="0" smtClean="0">
                <a:solidFill>
                  <a:schemeClr val="tx1"/>
                </a:solidFill>
              </a:rPr>
              <a:t>особые отделения из тех книг, которых употребление каде­тами строжайше должно быть запрещено и содержать оные за печатя­ми директора. Но поскольку корпусному начальству невозможно знать всех книг, не одобренных правительством, то для соображения по сей части, снестись с Министерством внутренних дел о доставлении ката­логов иностранных книг, запрещенным Цензурным комитетом, и оные препроводить директорам с предписанием, чтобы запрещенные </a:t>
            </a:r>
            <a:r>
              <a:rPr lang="ru-RU" dirty="0" smtClean="0">
                <a:solidFill>
                  <a:schemeClr val="tx1"/>
                </a:solidFill>
              </a:rPr>
              <a:t>Цензурным </a:t>
            </a:r>
            <a:r>
              <a:rPr lang="ru-RU" dirty="0" smtClean="0">
                <a:solidFill>
                  <a:schemeClr val="tx1"/>
                </a:solidFill>
              </a:rPr>
              <a:t>комитетом книги, если таковые находятся в библиотеках, </a:t>
            </a:r>
            <a:r>
              <a:rPr lang="ru-RU" dirty="0" smtClean="0">
                <a:solidFill>
                  <a:schemeClr val="tx1"/>
                </a:solidFill>
              </a:rPr>
              <a:t>помещены </a:t>
            </a:r>
            <a:r>
              <a:rPr lang="ru-RU" dirty="0" smtClean="0">
                <a:solidFill>
                  <a:schemeClr val="tx1"/>
                </a:solidFill>
              </a:rPr>
              <a:t>были в вышеназванное особое отделение, и впредь подобные оным отнюдь не покупались. Подтвердить директорам, чтобы воспи­танники никаких книг со стороны, без позволения </a:t>
            </a:r>
            <a:r>
              <a:rPr lang="ru-RU" smtClean="0">
                <a:solidFill>
                  <a:schemeClr val="tx1"/>
                </a:solidFill>
              </a:rPr>
              <a:t>ротных </a:t>
            </a:r>
            <a:r>
              <a:rPr lang="ru-RU" smtClean="0">
                <a:solidFill>
                  <a:schemeClr val="tx1"/>
                </a:solidFill>
              </a:rPr>
              <a:t>командиров</a:t>
            </a:r>
            <a:r>
              <a:rPr lang="ru-RU" dirty="0" smtClean="0">
                <a:solidFill>
                  <a:schemeClr val="tx1"/>
                </a:solidFill>
              </a:rPr>
              <a:t>, в корпус не приносили.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Кадетам </a:t>
            </a:r>
            <a:r>
              <a:rPr lang="ru-RU" dirty="0" smtClean="0">
                <a:solidFill>
                  <a:schemeClr val="tx1"/>
                </a:solidFill>
              </a:rPr>
              <a:t>ставилось в пример беспрекословное подчинение, бдительный надзор осуществляли воспитатели и преподаватели, наказаниями и похвалой, всеми  силами воспитательный состав корпуса стремился  вызвать у кадет утверждение в священной обязанности -  верно служить Государю и Престолу.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484822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Религиозное воспитание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4972050" cy="428625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Воспитание </a:t>
            </a:r>
            <a:r>
              <a:rPr lang="ru-RU" sz="2400" dirty="0" smtClean="0">
                <a:solidFill>
                  <a:schemeClr val="tx1"/>
                </a:solidFill>
              </a:rPr>
              <a:t>кадет </a:t>
            </a:r>
            <a:r>
              <a:rPr lang="en-US" sz="2400" dirty="0" smtClean="0">
                <a:solidFill>
                  <a:schemeClr val="tx1"/>
                </a:solidFill>
              </a:rPr>
              <a:t>XVIII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XIX </a:t>
            </a:r>
            <a:r>
              <a:rPr lang="ru-RU" sz="2400" dirty="0" smtClean="0">
                <a:solidFill>
                  <a:schemeClr val="tx1"/>
                </a:solidFill>
              </a:rPr>
              <a:t> вв.  не могло не включать в себя религиозного направления. По решению педагогического состава корпуса « Кадетский корпус должен готовить физически и духовно развитых молодых людей, </a:t>
            </a:r>
            <a:r>
              <a:rPr lang="ru-RU" sz="2400" b="1" dirty="0" smtClean="0">
                <a:solidFill>
                  <a:schemeClr val="tx1"/>
                </a:solidFill>
              </a:rPr>
              <a:t>заботливо воспитанных в религиозно-нравственном отношении, с прочно установленном чувством беззаветной верности монарху и любви к Родине,</a:t>
            </a:r>
            <a:r>
              <a:rPr lang="ru-RU" sz="2400" dirty="0" smtClean="0">
                <a:solidFill>
                  <a:schemeClr val="tx1"/>
                </a:solidFill>
              </a:rPr>
              <a:t> с твердым сознанием военного долга. С этой целью в Московских кадетских корпусах практически в течение всего периода обучения кадет изучал Закон Божий, молитвы, Священную историю, ветхий и новый завет, воспитанникам объясняли богослужение, читали Евангелие.    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"/>
            <a:ext cx="3101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19400"/>
            <a:ext cx="3000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81400" y="304800"/>
            <a:ext cx="536257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Светское воспитание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33800" y="2286000"/>
            <a:ext cx="5029200" cy="428625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Педагоги </a:t>
            </a:r>
            <a:r>
              <a:rPr lang="ru-RU" sz="2400" dirty="0" smtClean="0">
                <a:solidFill>
                  <a:schemeClr val="tx1"/>
                </a:solidFill>
              </a:rPr>
              <a:t>всемерно развивали у воспитанников </a:t>
            </a:r>
            <a:r>
              <a:rPr lang="ru-RU" sz="2400" dirty="0" err="1" smtClean="0">
                <a:solidFill>
                  <a:schemeClr val="tx1"/>
                </a:solidFill>
              </a:rPr>
              <a:t>нестеснительное</a:t>
            </a:r>
            <a:r>
              <a:rPr lang="ru-RU" sz="2400" dirty="0" smtClean="0">
                <a:solidFill>
                  <a:schemeClr val="tx1"/>
                </a:solidFill>
              </a:rPr>
              <a:t> желание вести диалоги с великими иноземцами, по большей части  французами. Кроме того, кадет обучали музыке, так как к выпуску из корпуса кадет должен был научиться сносно играть хотя бы  на одном из музыкальных инструментов.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Кадет </a:t>
            </a:r>
            <a:r>
              <a:rPr lang="ru-RU" sz="2400" dirty="0" smtClean="0">
                <a:solidFill>
                  <a:schemeClr val="tx1"/>
                </a:solidFill>
              </a:rPr>
              <a:t>обучали основам риторики и красноречия, они должны были знать афоризмы и изречения древних мыслителей, уметь объяснять  их значение, понимать глубину философского смысла  и при случае блеснуть своими знаниями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за столом у императрицы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8956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Царское село, Высочайший завтрак  в Екатерининском зале Большого дворца.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28600" y="304800"/>
            <a:ext cx="599122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летних лагерях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2133600"/>
            <a:ext cx="5353050" cy="428625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  Много  </a:t>
            </a:r>
            <a:r>
              <a:rPr lang="ru-RU" sz="2400" dirty="0" smtClean="0">
                <a:solidFill>
                  <a:schemeClr val="tx1"/>
                </a:solidFill>
              </a:rPr>
              <a:t>внимания уделялось культурному  и эстетическому воспитанию кадет. В целях нравственного и эстетического воспитания кадеты не только посещали художественные музеи, но и сами непосредственно приобщались к созданию прекрасного вокруг себя. </a:t>
            </a:r>
            <a:r>
              <a:rPr lang="ru-RU" sz="2400" dirty="0" smtClean="0">
                <a:solidFill>
                  <a:schemeClr val="tx1"/>
                </a:solidFill>
              </a:rPr>
              <a:t>    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Летом </a:t>
            </a:r>
            <a:r>
              <a:rPr lang="ru-RU" sz="2400" dirty="0" smtClean="0">
                <a:solidFill>
                  <a:schemeClr val="tx1"/>
                </a:solidFill>
              </a:rPr>
              <a:t>кадеты занимались огородничеством, посадками цветников, обустраивали дорожки и беседки в лагере и у корпуса, было мнение, что подобные занятия способствуют укреплению тела и духа кадет.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роверенный архив 11. 08.  2010\корпус!\архив корпуса\учебник кк\КК иллюстрацыя\кадеты 7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3600" y="6858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0" y="3886200"/>
            <a:ext cx="3581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Кадеты 2-го Московского кадетского корпуса на прогулке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28600" y="304800"/>
            <a:ext cx="599122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летних лагерях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33400" y="2133600"/>
            <a:ext cx="5353050" cy="428625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лагерях кадеты вели наблюдения за погодой, сменой дня и ночи, изучали фазы луны, рассматривали звездное небо, грозы, дождь, туманы, ветры и пр.  Вели наблюдения и измерение этих явлений. Работали с </a:t>
            </a:r>
            <a:r>
              <a:rPr lang="ru-RU" sz="2400" dirty="0" err="1" smtClean="0">
                <a:solidFill>
                  <a:schemeClr val="tx1"/>
                </a:solidFill>
              </a:rPr>
              <a:t>метереологической</a:t>
            </a:r>
            <a:r>
              <a:rPr lang="ru-RU" sz="2400" dirty="0" smtClean="0">
                <a:solidFill>
                  <a:schemeClr val="tx1"/>
                </a:solidFill>
              </a:rPr>
              <a:t> станцией. В лагерях повторяли пройденные предметы и применение изученного в жизненной практике: сила притяжения земли, воды, течение воды, изменение силы течения, действие воды на почву, размягчение почвы, проведение канав. В лагерях собирали ботанические коллекции, знакомили кадет с кормовыми травами и с вредными растениями. Кадеты собирали минеральные коллекции, изучали происхождение почвы и различных предметов, создавали различные коллекции данной местности. В лагерях проводились пешие прогулки на 1-10 дней с палатками и повозкой.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Проверенный архив 11. 08.  2010\корпус!\архив корпуса\учебник кк\КК иллюстрацыя\экскурсии кадет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43600" y="609600"/>
            <a:ext cx="2819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943600" y="3581400"/>
            <a:ext cx="28194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Ярославские кадеты во время посещения Толгского монастыря, недалеко от Ярославля, 12 сентября 1914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28600" y="304800"/>
            <a:ext cx="5991225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летних лагерях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2133600"/>
            <a:ext cx="5353050" cy="428625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Именно </a:t>
            </a:r>
            <a:r>
              <a:rPr lang="ru-RU" sz="2400" dirty="0" smtClean="0">
                <a:solidFill>
                  <a:schemeClr val="tx1"/>
                </a:solidFill>
              </a:rPr>
              <a:t>в летних лагерях можно было особенное внимание уделить военно-патриотическому воспитанию, здесь отрабатывались элементы выживания в условиях леса, поля и пр. Именно в лагерях кадеты могли проявить находчивость, смелость, взаимовыручку. Кроме этого проводился ежегодный праздник древонасаждения.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Во </a:t>
            </a:r>
            <a:r>
              <a:rPr lang="ru-RU" sz="2400" dirty="0" smtClean="0">
                <a:solidFill>
                  <a:schemeClr val="tx1"/>
                </a:solidFill>
              </a:rPr>
              <a:t>время праздника  выбиралось место для посадки аллеи, деревьям прикрепляли дощечки с именем воспитанника, перед праздником проводились лекции по подготовке к древонасаждению и уходу за пересаженными деревьями.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Проверенный архив 11. 08.  2010\корпус!\архив корпуса\учебник кк\КК иллюстрацыя\кадеты 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0" y="228600"/>
            <a:ext cx="319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91200" y="2057400"/>
            <a:ext cx="32004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Кадеты Александровского корпуса</a:t>
            </a:r>
            <a:endParaRPr kumimoji="0" lang="ru-RU" sz="11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на классных занятиях, 1903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Рисунок 7" descr="G:\Проверенный архив 11. 08.  2010\корпус!\архив корпуса\учебник кк\КК иллюстрацыя\кадеты 9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486400" y="2895600"/>
            <a:ext cx="2895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410200" y="4876800"/>
            <a:ext cx="3048000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В столовой Александровского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кадетского корпуса</a:t>
            </a:r>
            <a:endParaRPr kumimoji="0" lang="ru-RU" sz="1100" b="1" i="1" u="none" strike="noStrike" cap="none" normalizeH="0" baseline="0" noProof="1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29718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Объясните,  причины появления вольнодумства в кадетской среде и почему руководство столь рачительно контролировало мировоззрение учащихся? </a:t>
            </a:r>
            <a:endParaRPr lang="ru-RU" sz="2000" b="1" dirty="0" smtClean="0"/>
          </a:p>
          <a:p>
            <a:r>
              <a:rPr lang="ru-RU" sz="2000" b="1" dirty="0" smtClean="0"/>
              <a:t>С </a:t>
            </a:r>
            <a:r>
              <a:rPr lang="ru-RU" sz="2000" b="1" dirty="0" smtClean="0"/>
              <a:t>какой целью в корпусах создавались не только православные, но и католические храмы?  </a:t>
            </a:r>
            <a:endParaRPr lang="ru-RU" sz="2000" b="1" dirty="0" smtClean="0"/>
          </a:p>
          <a:p>
            <a:r>
              <a:rPr lang="ru-RU" sz="2000" b="1" dirty="0" smtClean="0"/>
              <a:t>Значительное </a:t>
            </a:r>
            <a:r>
              <a:rPr lang="ru-RU" sz="2000" b="1" dirty="0" smtClean="0"/>
              <a:t>внимание было уделено светскому воспитанию, объясните почему? </a:t>
            </a:r>
            <a:endParaRPr lang="ru-RU" sz="2000" b="1" dirty="0" smtClean="0"/>
          </a:p>
          <a:p>
            <a:r>
              <a:rPr lang="ru-RU" sz="2000" b="1" dirty="0" smtClean="0"/>
              <a:t>Насколько </a:t>
            </a:r>
            <a:r>
              <a:rPr lang="ru-RU" sz="2000" b="1" dirty="0" smtClean="0"/>
              <a:t>успешно применялся воспитательный процесс в летних лагерях?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816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Урок 9.  ВОСПИТАТЕЛЬНАЯ СИСТЕМА В КАДЕТСКИХ КОРПУСАХ. Религиозное и светское воспитание</vt:lpstr>
      <vt:lpstr>Вольнодумство в кадетских корпусах</vt:lpstr>
      <vt:lpstr>Религиозное воспитание</vt:lpstr>
      <vt:lpstr>Светское воспитание</vt:lpstr>
      <vt:lpstr>Воспитательный процесс  в летних лагерях</vt:lpstr>
      <vt:lpstr>Воспитательный процесс  в летних лагерях</vt:lpstr>
      <vt:lpstr>Воспитательный процесс  в летних лагерях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9.  ВОСПИТАТЕЛЬНАЯ СИСТЕМА В КАДЕТСКИХ КОРПУСАХ. Религиозное и светское воспитание</dc:title>
  <cp:lastModifiedBy>Анна</cp:lastModifiedBy>
  <cp:revision>5</cp:revision>
  <dcterms:modified xsi:type="dcterms:W3CDTF">2010-11-07T13:53:50Z</dcterms:modified>
</cp:coreProperties>
</file>